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62" r:id="rId3"/>
    <p:sldId id="263" r:id="rId4"/>
    <p:sldId id="358" r:id="rId5"/>
    <p:sldId id="264" r:id="rId6"/>
    <p:sldId id="265" r:id="rId7"/>
    <p:sldId id="266" r:id="rId8"/>
    <p:sldId id="267" r:id="rId9"/>
    <p:sldId id="268" r:id="rId10"/>
    <p:sldId id="269" r:id="rId11"/>
    <p:sldId id="360" r:id="rId12"/>
    <p:sldId id="359" r:id="rId13"/>
    <p:sldId id="270" r:id="rId14"/>
    <p:sldId id="370" r:id="rId15"/>
    <p:sldId id="271" r:id="rId16"/>
    <p:sldId id="272" r:id="rId17"/>
    <p:sldId id="361" r:id="rId18"/>
    <p:sldId id="273" r:id="rId19"/>
    <p:sldId id="274" r:id="rId20"/>
    <p:sldId id="364" r:id="rId21"/>
    <p:sldId id="275" r:id="rId22"/>
    <p:sldId id="276" r:id="rId23"/>
    <p:sldId id="362" r:id="rId24"/>
    <p:sldId id="277" r:id="rId25"/>
    <p:sldId id="293" r:id="rId26"/>
    <p:sldId id="352" r:id="rId27"/>
    <p:sldId id="363" r:id="rId28"/>
    <p:sldId id="278" r:id="rId29"/>
    <p:sldId id="36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353" r:id="rId41"/>
    <p:sldId id="291" r:id="rId42"/>
    <p:sldId id="292" r:id="rId43"/>
    <p:sldId id="367" r:id="rId44"/>
    <p:sldId id="366" r:id="rId45"/>
    <p:sldId id="371" r:id="rId46"/>
    <p:sldId id="365" r:id="rId47"/>
    <p:sldId id="316" r:id="rId48"/>
  </p:sldIdLst>
  <p:sldSz cx="12192000" cy="6858000"/>
  <p:notesSz cx="6858000" cy="9144000"/>
  <p:embeddedFontLs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Playfair Display" pitchFamily="2" charset="77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6" roundtripDataSignature="AMtx7mhAJdgSSxkoQiWeU8gTVqE7EI4V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FBDEA5-0C55-41C8-AB62-BF69A72F6EFA}">
  <a:tblStyle styleId="{1CFBDEA5-0C55-41C8-AB62-BF69A72F6E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/>
    <p:restoredTop sz="94651"/>
  </p:normalViewPr>
  <p:slideViewPr>
    <p:cSldViewPr snapToGrid="0">
      <p:cViewPr varScale="1">
        <p:scale>
          <a:sx n="105" d="100"/>
          <a:sy n="105" d="100"/>
        </p:scale>
        <p:origin x="33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CADA5D26-35ED-9A87-5167-EA3EA48F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9f50acf70_0_354:notes">
            <a:extLst>
              <a:ext uri="{FF2B5EF4-FFF2-40B4-BE49-F238E27FC236}">
                <a16:creationId xmlns:a16="http://schemas.microsoft.com/office/drawing/2014/main" id="{6825F438-FCBB-F866-96BA-314AFFBBEE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9f50acf70_0_354:notes">
            <a:extLst>
              <a:ext uri="{FF2B5EF4-FFF2-40B4-BE49-F238E27FC236}">
                <a16:creationId xmlns:a16="http://schemas.microsoft.com/office/drawing/2014/main" id="{AF87A941-FF98-766D-0638-AEF6FD21D6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00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008FE49E-5D9D-7C6C-0B0A-6EE8FE95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9f50acf70_0_354:notes">
            <a:extLst>
              <a:ext uri="{FF2B5EF4-FFF2-40B4-BE49-F238E27FC236}">
                <a16:creationId xmlns:a16="http://schemas.microsoft.com/office/drawing/2014/main" id="{E2094DAF-BC8E-5B7D-44D9-3F2867955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9f50acf70_0_354:notes">
            <a:extLst>
              <a:ext uri="{FF2B5EF4-FFF2-40B4-BE49-F238E27FC236}">
                <a16:creationId xmlns:a16="http://schemas.microsoft.com/office/drawing/2014/main" id="{1645D9F4-6F37-6E0E-2B27-78756C5F6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089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9f50acf7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29f50acf7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9f50acf70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9f50acf70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9f50acf70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9f50acf70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A201BDE2-5C1E-01A1-BA20-73879BC52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9f50acf70_0_441:notes">
            <a:extLst>
              <a:ext uri="{FF2B5EF4-FFF2-40B4-BE49-F238E27FC236}">
                <a16:creationId xmlns:a16="http://schemas.microsoft.com/office/drawing/2014/main" id="{34A59B20-4117-DC79-01EA-7E4D917125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29f50acf70_0_441:notes">
            <a:extLst>
              <a:ext uri="{FF2B5EF4-FFF2-40B4-BE49-F238E27FC236}">
                <a16:creationId xmlns:a16="http://schemas.microsoft.com/office/drawing/2014/main" id="{E10F9DF2-2473-4F0A-1E07-FC608489E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171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9f50acf70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29f50acf70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9f50acf70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9f50acf70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>
          <a:extLst>
            <a:ext uri="{FF2B5EF4-FFF2-40B4-BE49-F238E27FC236}">
              <a16:creationId xmlns:a16="http://schemas.microsoft.com/office/drawing/2014/main" id="{9F864A84-EBD4-316C-B1DE-A77BCC58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9f50acf70_0_483:notes">
            <a:extLst>
              <a:ext uri="{FF2B5EF4-FFF2-40B4-BE49-F238E27FC236}">
                <a16:creationId xmlns:a16="http://schemas.microsoft.com/office/drawing/2014/main" id="{BD0A58A8-ACF1-6234-9734-8BE5162BB6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29f50acf70_0_483:notes">
            <a:extLst>
              <a:ext uri="{FF2B5EF4-FFF2-40B4-BE49-F238E27FC236}">
                <a16:creationId xmlns:a16="http://schemas.microsoft.com/office/drawing/2014/main" id="{0C14ABE7-05F6-9E6E-1D04-9FC940308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343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9f50acf70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29f50acf70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9f50acf7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9f50acf7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9f50acf7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9f50acf7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6324AFB2-EDFB-49E9-EB46-852F6E82F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9f50acf70_0_527:notes">
            <a:extLst>
              <a:ext uri="{FF2B5EF4-FFF2-40B4-BE49-F238E27FC236}">
                <a16:creationId xmlns:a16="http://schemas.microsoft.com/office/drawing/2014/main" id="{4BD102A4-5CC6-25D4-330C-94F514E69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9f50acf70_0_527:notes">
            <a:extLst>
              <a:ext uri="{FF2B5EF4-FFF2-40B4-BE49-F238E27FC236}">
                <a16:creationId xmlns:a16="http://schemas.microsoft.com/office/drawing/2014/main" id="{266CD9F9-67C7-6244-ED9F-349506D12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365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9f50acf70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29f50acf70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29f50acf70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29f50acf70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16026934-44EE-ACAF-C3F7-A52A426C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284AF3ED-520D-6263-EA73-6375AA2FA3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E82C8CB3-A543-969F-AF0E-C499491AA6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0563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9f50acf70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9f50acf70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>
          <a:extLst>
            <a:ext uri="{FF2B5EF4-FFF2-40B4-BE49-F238E27FC236}">
              <a16:creationId xmlns:a16="http://schemas.microsoft.com/office/drawing/2014/main" id="{D3655932-A2D1-B02B-1DB3-DAA6BF761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9f50acf70_0_595:notes">
            <a:extLst>
              <a:ext uri="{FF2B5EF4-FFF2-40B4-BE49-F238E27FC236}">
                <a16:creationId xmlns:a16="http://schemas.microsoft.com/office/drawing/2014/main" id="{72522D7C-630D-6DA9-A715-9C5B445F5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9f50acf70_0_595:notes">
            <a:extLst>
              <a:ext uri="{FF2B5EF4-FFF2-40B4-BE49-F238E27FC236}">
                <a16:creationId xmlns:a16="http://schemas.microsoft.com/office/drawing/2014/main" id="{89DDA16A-D22E-022E-E468-7128D49A02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596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29f50acf70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29f50acf70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29f50acf70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29f50acf70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29f50acf70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29f50acf70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9f50acf7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9f50acf70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29f50acf70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29f50acf70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29f50acf7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29f50acf7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9f50acf70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29f50acf70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29f50acf70_0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29f50acf70_0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29f50acf70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29f50acf70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29f50acf70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29f50acf70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9f50acf70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9f50acf70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>
          <a:extLst>
            <a:ext uri="{FF2B5EF4-FFF2-40B4-BE49-F238E27FC236}">
              <a16:creationId xmlns:a16="http://schemas.microsoft.com/office/drawing/2014/main" id="{CF8FA43D-3C33-305B-7542-4B7297D79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9f50acf70_0_806:notes">
            <a:extLst>
              <a:ext uri="{FF2B5EF4-FFF2-40B4-BE49-F238E27FC236}">
                <a16:creationId xmlns:a16="http://schemas.microsoft.com/office/drawing/2014/main" id="{E82E0254-80B3-6961-F7C2-54A01C65AF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9f50acf70_0_806:notes">
            <a:extLst>
              <a:ext uri="{FF2B5EF4-FFF2-40B4-BE49-F238E27FC236}">
                <a16:creationId xmlns:a16="http://schemas.microsoft.com/office/drawing/2014/main" id="{696A371C-48F2-E8F4-24E6-7E69306200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7746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29f50acf70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29f50acf70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29f50acf70_0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29f50acf70_0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9f50acf7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9f50acf7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>
          <a:extLst>
            <a:ext uri="{FF2B5EF4-FFF2-40B4-BE49-F238E27FC236}">
              <a16:creationId xmlns:a16="http://schemas.microsoft.com/office/drawing/2014/main" id="{5C959ABD-3336-580B-63FE-FB8E01A7F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29f50acf70_0_928:notes">
            <a:extLst>
              <a:ext uri="{FF2B5EF4-FFF2-40B4-BE49-F238E27FC236}">
                <a16:creationId xmlns:a16="http://schemas.microsoft.com/office/drawing/2014/main" id="{835B1D49-684F-4129-CA5D-9C038D9896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29f50acf70_0_928:notes">
            <a:extLst>
              <a:ext uri="{FF2B5EF4-FFF2-40B4-BE49-F238E27FC236}">
                <a16:creationId xmlns:a16="http://schemas.microsoft.com/office/drawing/2014/main" id="{40688409-129E-B041-07F6-CEF6E63307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8385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>
          <a:extLst>
            <a:ext uri="{FF2B5EF4-FFF2-40B4-BE49-F238E27FC236}">
              <a16:creationId xmlns:a16="http://schemas.microsoft.com/office/drawing/2014/main" id="{D96CECB0-377A-7232-6972-1425E36E1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29f50acf70_0_928:notes">
            <a:extLst>
              <a:ext uri="{FF2B5EF4-FFF2-40B4-BE49-F238E27FC236}">
                <a16:creationId xmlns:a16="http://schemas.microsoft.com/office/drawing/2014/main" id="{5A89B45F-ADE4-FE12-3FD4-DE7F86722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29f50acf70_0_928:notes">
            <a:extLst>
              <a:ext uri="{FF2B5EF4-FFF2-40B4-BE49-F238E27FC236}">
                <a16:creationId xmlns:a16="http://schemas.microsoft.com/office/drawing/2014/main" id="{94C5933F-E028-45F1-2873-6FF7613250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802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>
          <a:extLst>
            <a:ext uri="{FF2B5EF4-FFF2-40B4-BE49-F238E27FC236}">
              <a16:creationId xmlns:a16="http://schemas.microsoft.com/office/drawing/2014/main" id="{C821B2A3-893B-C433-174B-B5D9273D9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28f2e5a060_0_24:notes">
            <a:extLst>
              <a:ext uri="{FF2B5EF4-FFF2-40B4-BE49-F238E27FC236}">
                <a16:creationId xmlns:a16="http://schemas.microsoft.com/office/drawing/2014/main" id="{F9F62402-01CD-8924-3099-37B029CB60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328f2e5a060_0_24:notes">
            <a:extLst>
              <a:ext uri="{FF2B5EF4-FFF2-40B4-BE49-F238E27FC236}">
                <a16:creationId xmlns:a16="http://schemas.microsoft.com/office/drawing/2014/main" id="{75204F79-6333-55D5-6C0E-7D7DA6C87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10571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9f50acf7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9f50acf7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9f50acf70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9f50acf70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9f50acf7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9f50acf7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9f50acf70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9f50acf70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9f50acf70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9f50acf70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02">
  <p:cSld name="4_Title 02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4155866" y="-1492041"/>
            <a:ext cx="388026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Título e Objet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028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02">
  <p:cSld name="8_Title 02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269430" y="2295219"/>
            <a:ext cx="11540621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8497F"/>
              </a:buClr>
              <a:buSzPts val="5600"/>
              <a:buFont typeface="Playfair Display"/>
              <a:buNone/>
              <a:defRPr sz="5600" b="1" i="0" u="none" strike="noStrike" cap="none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2"/>
          </p:nvPr>
        </p:nvSpPr>
        <p:spPr>
          <a:xfrm>
            <a:off x="269431" y="3431555"/>
            <a:ext cx="4394010" cy="118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3"/>
          </p:nvPr>
        </p:nvSpPr>
        <p:spPr>
          <a:xfrm>
            <a:off x="269430" y="4939050"/>
            <a:ext cx="4394010" cy="45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 sz="1300">
                <a:solidFill>
                  <a:srgbClr val="18497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887767"/>
            <a:ext cx="10515600" cy="802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88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/>
          <p:nvPr/>
        </p:nvSpPr>
        <p:spPr>
          <a:xfrm>
            <a:off x="0" y="5886794"/>
            <a:ext cx="12192000" cy="246221"/>
          </a:xfrm>
          <a:prstGeom prst="rect">
            <a:avLst/>
          </a:prstGeom>
          <a:solidFill>
            <a:srgbClr val="C0142A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48" y="24212"/>
            <a:ext cx="941784" cy="53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4" descr="A logo with a square and a square with a square and a square with a square with a square with a square with a square with a square with a square with a square with a square with&#10;&#10;Description automatically generated"/>
          <p:cNvPicPr preferRelativeResize="0"/>
          <p:nvPr/>
        </p:nvPicPr>
        <p:blipFill rotWithShape="1"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632" y="391886"/>
            <a:ext cx="698225" cy="1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4" descr="A group of people in a lecture hall&#10;&#10;Description automatically generated"/>
          <p:cNvPicPr preferRelativeResize="0"/>
          <p:nvPr/>
        </p:nvPicPr>
        <p:blipFill rotWithShape="1"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66493"/>
            <a:ext cx="3550920" cy="59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olab.research.google.com/drive/1gOhRCFyt9yIoasJkd4VoaHcIqJPdJnlg?usp=sharing" TargetMode="External"/><Relationship Id="rId5" Type="http://schemas.openxmlformats.org/officeDocument/2006/relationships/hyperlink" Target="https://huggingface.co/blog/paligemma" TargetMode="Externa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1.png"/><Relationship Id="rId9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erveenoyan/smol-vision/tree/main" TargetMode="Externa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 descr="a close up of a blue and green structur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598359"/>
            <a:ext cx="12191979" cy="52861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"/>
          <p:cNvSpPr/>
          <p:nvPr/>
        </p:nvSpPr>
        <p:spPr>
          <a:xfrm>
            <a:off x="0" y="589764"/>
            <a:ext cx="12192000" cy="5294700"/>
          </a:xfrm>
          <a:prstGeom prst="rect">
            <a:avLst/>
          </a:prstGeom>
          <a:solidFill>
            <a:srgbClr val="008FBC">
              <a:alpha val="2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90443" y="1088598"/>
            <a:ext cx="11810049" cy="78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CMU Portugal 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Training Program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</a:pP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Multimodal Conversational AI and </a:t>
            </a:r>
            <a:b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Generative AI</a:t>
            </a:r>
            <a:endParaRPr sz="4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9044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JOÃO MAGALHÃES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VASCO RAMOS</a:t>
            </a:r>
          </a:p>
          <a:p>
            <a:pPr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NOVA SCHOOL OF SCIENCE AND TECHNOLOGY</a:t>
            </a:r>
          </a:p>
        </p:txBody>
      </p:sp>
      <p:sp>
        <p:nvSpPr>
          <p:cNvPr id="85" name="Google Shape;85;p1"/>
          <p:cNvSpPr txBox="1"/>
          <p:nvPr/>
        </p:nvSpPr>
        <p:spPr>
          <a:xfrm>
            <a:off x="5009463" y="4559121"/>
            <a:ext cx="4828597" cy="121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BRUNO MARTINS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INSTITUTO SUPERIOR TÉCNICO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pen Sans"/>
              <a:buNone/>
            </a:pPr>
            <a:endParaRPr sz="16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Token-Level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76" name="Google Shape;276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391886" y="1341496"/>
            <a:ext cx="11222182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FROMAGe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trained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image-text</a:t>
            </a:r>
            <a:r>
              <a:rPr lang="pt-PT" sz="2267" dirty="0"/>
              <a:t> </a:t>
            </a:r>
            <a:r>
              <a:rPr lang="pt-PT" sz="2267" dirty="0" err="1"/>
              <a:t>pairs</a:t>
            </a:r>
            <a:r>
              <a:rPr lang="pt-PT" sz="2267" dirty="0"/>
              <a:t> for </a:t>
            </a:r>
            <a:r>
              <a:rPr lang="pt-PT" sz="2267" dirty="0" err="1"/>
              <a:t>captioning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image-text</a:t>
            </a:r>
            <a:r>
              <a:rPr lang="pt-PT" sz="2267" dirty="0"/>
              <a:t> </a:t>
            </a:r>
            <a:r>
              <a:rPr lang="pt-PT" sz="2267" dirty="0" err="1"/>
              <a:t>retrieval</a:t>
            </a:r>
            <a:r>
              <a:rPr lang="pt-PT" sz="2267" dirty="0"/>
              <a:t>, </a:t>
            </a:r>
            <a:r>
              <a:rPr lang="pt-PT" sz="2267" dirty="0" err="1"/>
              <a:t>using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learnable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mappings</a:t>
            </a:r>
            <a:r>
              <a:rPr lang="pt-PT" sz="2267" b="1" dirty="0">
                <a:solidFill>
                  <a:srgbClr val="E69138"/>
                </a:solidFill>
              </a:rPr>
              <a:t> for individual </a:t>
            </a:r>
            <a:r>
              <a:rPr lang="pt-PT" sz="2267" b="1" dirty="0" err="1">
                <a:solidFill>
                  <a:srgbClr val="E69138"/>
                </a:solidFill>
              </a:rPr>
              <a:t>tokens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represent</a:t>
            </a:r>
            <a:r>
              <a:rPr lang="pt-PT" sz="2267" dirty="0"/>
              <a:t> </a:t>
            </a: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contents</a:t>
            </a:r>
            <a:r>
              <a:rPr lang="pt-PT" sz="2267" dirty="0"/>
              <a:t>.</a:t>
            </a:r>
          </a:p>
        </p:txBody>
      </p:sp>
      <p:sp>
        <p:nvSpPr>
          <p:cNvPr id="281" name="Google Shape;281;p26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FROMAGe</a:t>
            </a:r>
            <a:endParaRPr sz="2133" b="1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836E664-B835-A671-AB43-C4D3F6782D0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38068-F72E-B449-83C4-458C1F95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4" y="2350797"/>
            <a:ext cx="12126103" cy="34391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001918-AE8B-37F5-44D0-8D1861D51F3B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Koh et al., Grounding Language Models to Images for Multimodal Inputs and Outputs. 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ICML 2023.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A1DA066B-E69A-0D1A-3653-0BD60806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>
            <a:extLst>
              <a:ext uri="{FF2B5EF4-FFF2-40B4-BE49-F238E27FC236}">
                <a16:creationId xmlns:a16="http://schemas.microsoft.com/office/drawing/2014/main" id="{541BEAEB-E4F0-EECD-5810-191CE95599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Token-Level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76" name="Google Shape;276;p26">
            <a:extLst>
              <a:ext uri="{FF2B5EF4-FFF2-40B4-BE49-F238E27FC236}">
                <a16:creationId xmlns:a16="http://schemas.microsoft.com/office/drawing/2014/main" id="{51E7ACAE-47E3-B1AD-36DD-569715E9CC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11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81" name="Google Shape;281;p26">
            <a:extLst>
              <a:ext uri="{FF2B5EF4-FFF2-40B4-BE49-F238E27FC236}">
                <a16:creationId xmlns:a16="http://schemas.microsoft.com/office/drawing/2014/main" id="{FC97B214-5FFA-F234-E589-20F9BF11C271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/>
              <a:t>GILL</a:t>
            </a:r>
            <a:endParaRPr sz="2133" b="1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317B2DB2-4896-7183-DD38-6AE598DBE888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195AA-C9D4-78FA-DF60-841FB011E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788" y="719200"/>
            <a:ext cx="3902062" cy="5091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2A77DF-2F28-F0F9-DD35-5AE4CBE48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4" y="2797189"/>
            <a:ext cx="8056671" cy="2826438"/>
          </a:xfrm>
          <a:prstGeom prst="rect">
            <a:avLst/>
          </a:prstGeom>
        </p:spPr>
      </p:pic>
      <p:sp>
        <p:nvSpPr>
          <p:cNvPr id="6" name="Google Shape;277;p26">
            <a:extLst>
              <a:ext uri="{FF2B5EF4-FFF2-40B4-BE49-F238E27FC236}">
                <a16:creationId xmlns:a16="http://schemas.microsoft.com/office/drawing/2014/main" id="{E57277D5-8C93-9E08-EE4D-E77B319F0C3B}"/>
              </a:ext>
            </a:extLst>
          </p:cNvPr>
          <p:cNvSpPr txBox="1"/>
          <p:nvPr/>
        </p:nvSpPr>
        <p:spPr>
          <a:xfrm>
            <a:off x="391886" y="1341496"/>
            <a:ext cx="8894618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G</a:t>
            </a:r>
            <a:r>
              <a:rPr lang="pt-PT" sz="2267" dirty="0" err="1"/>
              <a:t>enerating</a:t>
            </a:r>
            <a:r>
              <a:rPr lang="pt-PT" sz="2267" dirty="0"/>
              <a:t> </a:t>
            </a:r>
            <a:r>
              <a:rPr lang="pt-PT" sz="2267" b="1" dirty="0" err="1"/>
              <a:t>I</a:t>
            </a:r>
            <a:r>
              <a:rPr lang="pt-PT" sz="2267" dirty="0" err="1"/>
              <a:t>mages</a:t>
            </a:r>
            <a:r>
              <a:rPr lang="pt-PT" sz="2267" dirty="0"/>
              <a:t>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b="1" dirty="0" err="1"/>
              <a:t>L</a:t>
            </a:r>
            <a:r>
              <a:rPr lang="pt-PT" sz="2267" dirty="0" err="1"/>
              <a:t>arge</a:t>
            </a:r>
            <a:r>
              <a:rPr lang="pt-PT" sz="2267" dirty="0"/>
              <a:t> </a:t>
            </a:r>
            <a:r>
              <a:rPr lang="pt-PT" sz="2267" b="1" dirty="0" err="1"/>
              <a:t>L</a:t>
            </a:r>
            <a:r>
              <a:rPr lang="pt-PT" sz="2267" dirty="0" err="1"/>
              <a:t>anguage</a:t>
            </a:r>
            <a:r>
              <a:rPr lang="pt-PT" sz="2267" dirty="0"/>
              <a:t> </a:t>
            </a:r>
            <a:r>
              <a:rPr lang="pt-PT" sz="2267" b="1" dirty="0" err="1"/>
              <a:t>M</a:t>
            </a:r>
            <a:r>
              <a:rPr lang="pt-PT" sz="2267" dirty="0" err="1"/>
              <a:t>odels</a:t>
            </a:r>
            <a:r>
              <a:rPr lang="pt-PT" sz="2267" dirty="0"/>
              <a:t> </a:t>
            </a:r>
            <a:r>
              <a:rPr lang="pt-PT" sz="2267" b="1" dirty="0"/>
              <a:t>(GILL)</a:t>
            </a:r>
            <a:r>
              <a:rPr lang="pt-PT" sz="2267" dirty="0"/>
              <a:t> </a:t>
            </a:r>
            <a:r>
              <a:rPr lang="pt-PT" sz="2267" dirty="0" err="1"/>
              <a:t>extends</a:t>
            </a:r>
            <a:r>
              <a:rPr lang="pt-PT" sz="2267" dirty="0"/>
              <a:t> </a:t>
            </a:r>
            <a:r>
              <a:rPr lang="pt-PT" sz="2267" dirty="0" err="1"/>
              <a:t>FROMAGe</a:t>
            </a:r>
            <a:r>
              <a:rPr lang="pt-PT" sz="2267" dirty="0"/>
              <a:t>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capability</a:t>
            </a:r>
            <a:r>
              <a:rPr lang="pt-PT" sz="2267" dirty="0"/>
              <a:t> to </a:t>
            </a:r>
            <a:r>
              <a:rPr lang="pt-PT" sz="2267" dirty="0" err="1"/>
              <a:t>generate</a:t>
            </a:r>
            <a:r>
              <a:rPr lang="pt-PT" sz="2267" dirty="0"/>
              <a:t> novel </a:t>
            </a:r>
            <a:r>
              <a:rPr lang="pt-PT" sz="2267" dirty="0" err="1"/>
              <a:t>images</a:t>
            </a:r>
            <a:r>
              <a:rPr lang="pt-PT" sz="2267" dirty="0"/>
              <a:t>.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7FC599F-F188-442D-B8C2-9B14FC489893}"/>
              </a:ext>
            </a:extLst>
          </p:cNvPr>
          <p:cNvSpPr txBox="1">
            <a:spLocks/>
          </p:cNvSpPr>
          <p:nvPr/>
        </p:nvSpPr>
        <p:spPr>
          <a:xfrm>
            <a:off x="3253839" y="6159212"/>
            <a:ext cx="7915912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Koh et al., Generating Images with Multimodal Language Models.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2023.</a:t>
            </a:r>
          </a:p>
        </p:txBody>
      </p:sp>
    </p:spTree>
    <p:extLst>
      <p:ext uri="{BB962C8B-B14F-4D97-AF65-F5344CB8AC3E}">
        <p14:creationId xmlns:p14="http://schemas.microsoft.com/office/powerpoint/2010/main" val="364143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C026F737-502E-DFE7-D65C-1FCAAC524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>
            <a:extLst>
              <a:ext uri="{FF2B5EF4-FFF2-40B4-BE49-F238E27FC236}">
                <a16:creationId xmlns:a16="http://schemas.microsoft.com/office/drawing/2014/main" id="{E434BD12-9C15-2469-5479-A7111792CB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Token-Level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76" name="Google Shape;276;p26">
            <a:extLst>
              <a:ext uri="{FF2B5EF4-FFF2-40B4-BE49-F238E27FC236}">
                <a16:creationId xmlns:a16="http://schemas.microsoft.com/office/drawing/2014/main" id="{55E4341A-57EC-BD49-CE92-A4C37C462F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77" name="Google Shape;277;p26">
            <a:extLst>
              <a:ext uri="{FF2B5EF4-FFF2-40B4-BE49-F238E27FC236}">
                <a16:creationId xmlns:a16="http://schemas.microsoft.com/office/drawing/2014/main" id="{4DAAE4CD-1765-68F4-EA88-D6A824982772}"/>
              </a:ext>
            </a:extLst>
          </p:cNvPr>
          <p:cNvSpPr txBox="1"/>
          <p:nvPr/>
        </p:nvSpPr>
        <p:spPr>
          <a:xfrm>
            <a:off x="678900" y="1341496"/>
            <a:ext cx="10516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/>
              <a:t>Q-</a:t>
            </a:r>
            <a:r>
              <a:rPr lang="pt-PT" sz="2267" b="1" dirty="0" err="1"/>
              <a:t>Former</a:t>
            </a:r>
            <a:r>
              <a:rPr lang="pt-PT" sz="2267" b="1" dirty="0"/>
              <a:t>:  </a:t>
            </a:r>
            <a:r>
              <a:rPr lang="pt-PT" sz="2267" dirty="0"/>
              <a:t>Similar to DETR</a:t>
            </a:r>
            <a:r>
              <a:rPr lang="pt-PT" sz="2267" b="1" dirty="0"/>
              <a:t>, </a:t>
            </a:r>
            <a:r>
              <a:rPr lang="pt-PT" sz="2267" dirty="0" err="1"/>
              <a:t>involves</a:t>
            </a:r>
            <a:r>
              <a:rPr lang="pt-PT" sz="2267" dirty="0"/>
              <a:t> a set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learnable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query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embeddings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attend</a:t>
            </a:r>
            <a:r>
              <a:rPr lang="pt-PT" sz="2267" dirty="0"/>
              <a:t> to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images</a:t>
            </a:r>
            <a:r>
              <a:rPr lang="pt-PT" sz="2267" dirty="0"/>
              <a:t> </a:t>
            </a:r>
            <a:r>
              <a:rPr lang="pt-PT" sz="2267" dirty="0" err="1"/>
              <a:t>features</a:t>
            </a:r>
            <a:r>
              <a:rPr lang="pt-PT" sz="2267" dirty="0"/>
              <a:t> </a:t>
            </a:r>
            <a:r>
              <a:rPr lang="pt-PT" sz="2267" dirty="0" err="1"/>
              <a:t>through</a:t>
            </a:r>
            <a:r>
              <a:rPr lang="pt-PT" sz="2267" dirty="0"/>
              <a:t> cross-</a:t>
            </a:r>
            <a:r>
              <a:rPr lang="pt-PT" sz="2267" dirty="0" err="1"/>
              <a:t>attention</a:t>
            </a:r>
            <a:r>
              <a:rPr lang="pt-PT" sz="2267" dirty="0"/>
              <a:t>.</a:t>
            </a:r>
            <a:endParaRPr sz="2267" dirty="0"/>
          </a:p>
        </p:txBody>
      </p:sp>
      <p:pic>
        <p:nvPicPr>
          <p:cNvPr id="279" name="Google Shape;279;p26">
            <a:extLst>
              <a:ext uri="{FF2B5EF4-FFF2-40B4-BE49-F238E27FC236}">
                <a16:creationId xmlns:a16="http://schemas.microsoft.com/office/drawing/2014/main" id="{5D3B3A41-B00B-2F3A-EECA-94EB56386E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945" y="2497747"/>
            <a:ext cx="6640647" cy="296773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6">
            <a:extLst>
              <a:ext uri="{FF2B5EF4-FFF2-40B4-BE49-F238E27FC236}">
                <a16:creationId xmlns:a16="http://schemas.microsoft.com/office/drawing/2014/main" id="{4C16BAC7-C176-63AA-B25F-EC06989BB18C}"/>
              </a:ext>
            </a:extLst>
          </p:cNvPr>
          <p:cNvSpPr txBox="1"/>
          <p:nvPr/>
        </p:nvSpPr>
        <p:spPr>
          <a:xfrm>
            <a:off x="577300" y="2497763"/>
            <a:ext cx="4000000" cy="303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48722">
              <a:buSzPts val="1700"/>
              <a:buChar char="-"/>
            </a:pPr>
            <a:r>
              <a:rPr lang="pt-PT" sz="2267" dirty="0" err="1"/>
              <a:t>Each</a:t>
            </a:r>
            <a:r>
              <a:rPr lang="pt-PT" sz="2267" dirty="0"/>
              <a:t> </a:t>
            </a:r>
            <a:r>
              <a:rPr lang="pt-PT" sz="2267" dirty="0" err="1"/>
              <a:t>query</a:t>
            </a:r>
            <a:r>
              <a:rPr lang="pt-PT" sz="2267" dirty="0"/>
              <a:t> </a:t>
            </a:r>
            <a:r>
              <a:rPr lang="pt-PT" sz="2267" dirty="0" err="1"/>
              <a:t>learns</a:t>
            </a:r>
            <a:r>
              <a:rPr lang="pt-PT" sz="2267" dirty="0"/>
              <a:t> to </a:t>
            </a:r>
            <a:r>
              <a:rPr lang="pt-PT" sz="2267" dirty="0" err="1"/>
              <a:t>extract</a:t>
            </a:r>
            <a:r>
              <a:rPr lang="pt-PT" sz="2267" dirty="0"/>
              <a:t> </a:t>
            </a:r>
            <a:r>
              <a:rPr lang="pt-PT" sz="2267" dirty="0" err="1"/>
              <a:t>specific</a:t>
            </a:r>
            <a:r>
              <a:rPr lang="pt-PT" sz="2267" dirty="0"/>
              <a:t> </a:t>
            </a:r>
            <a:r>
              <a:rPr lang="pt-PT" sz="2267" dirty="0" err="1"/>
              <a:t>types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visual </a:t>
            </a:r>
            <a:r>
              <a:rPr lang="pt-PT" sz="2267" dirty="0" err="1"/>
              <a:t>information</a:t>
            </a:r>
            <a:r>
              <a:rPr lang="pt-PT" sz="2267" dirty="0"/>
              <a:t>.</a:t>
            </a:r>
            <a:endParaRPr sz="2267" dirty="0"/>
          </a:p>
          <a:p>
            <a:endParaRPr sz="2267" dirty="0"/>
          </a:p>
          <a:p>
            <a:pPr marL="609585" indent="-448722">
              <a:buSzPts val="1700"/>
              <a:buChar char="-"/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processed</a:t>
            </a:r>
            <a:r>
              <a:rPr lang="pt-PT" sz="2267" dirty="0"/>
              <a:t> </a:t>
            </a:r>
            <a:r>
              <a:rPr lang="pt-PT" sz="2267" dirty="0" err="1"/>
              <a:t>queries</a:t>
            </a:r>
            <a:r>
              <a:rPr lang="pt-PT" sz="2267" dirty="0"/>
              <a:t> </a:t>
            </a:r>
            <a:r>
              <a:rPr lang="pt-PT" sz="2267" dirty="0" err="1"/>
              <a:t>become</a:t>
            </a:r>
            <a:r>
              <a:rPr lang="pt-PT" sz="2267" dirty="0"/>
              <a:t> a </a:t>
            </a:r>
            <a:r>
              <a:rPr lang="pt-PT" sz="2267" b="1" dirty="0" err="1"/>
              <a:t>smaller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more </a:t>
            </a:r>
            <a:r>
              <a:rPr lang="pt-PT" sz="2267" dirty="0" err="1"/>
              <a:t>focused</a:t>
            </a:r>
            <a:r>
              <a:rPr lang="pt-PT" sz="2267" dirty="0"/>
              <a:t> set </a:t>
            </a:r>
            <a:r>
              <a:rPr lang="pt-PT" sz="2267" dirty="0" err="1"/>
              <a:t>of</a:t>
            </a:r>
            <a:r>
              <a:rPr lang="pt-PT" sz="2267" dirty="0"/>
              <a:t> visual </a:t>
            </a:r>
            <a:r>
              <a:rPr lang="pt-PT" sz="2267" dirty="0" err="1"/>
              <a:t>tokens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281" name="Google Shape;281;p26">
            <a:extLst>
              <a:ext uri="{FF2B5EF4-FFF2-40B4-BE49-F238E27FC236}">
                <a16:creationId xmlns:a16="http://schemas.microsoft.com/office/drawing/2014/main" id="{BE92430B-4AB9-AAE2-9EF9-CC4D334289BF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/>
              <a:t>BLIP-2 </a:t>
            </a:r>
            <a:r>
              <a:rPr lang="pt-PT" sz="2133" b="1" dirty="0" err="1"/>
              <a:t>and</a:t>
            </a:r>
            <a:r>
              <a:rPr lang="pt-PT" sz="2133" b="1" dirty="0"/>
              <a:t> </a:t>
            </a:r>
          </a:p>
          <a:p>
            <a:pPr algn="ctr"/>
            <a:r>
              <a:rPr lang="pt-PT" sz="2133" b="1" dirty="0" err="1"/>
              <a:t>InstructBLIP</a:t>
            </a:r>
            <a:endParaRPr sz="2133" b="1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A85F405-EB95-A90C-37F0-E712E12EEEF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509CA-95AB-9471-3EAC-9CFCA0B5E989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Dai et al., </a:t>
            </a:r>
            <a:r>
              <a:rPr lang="en-US" sz="1400" dirty="0" err="1"/>
              <a:t>InstructBLIP</a:t>
            </a:r>
            <a:r>
              <a:rPr lang="en-US" sz="1400" dirty="0"/>
              <a:t>: Towards General-purpose Vision-Language Models with Instruction Tuning.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2023.</a:t>
            </a:r>
          </a:p>
        </p:txBody>
      </p:sp>
    </p:spTree>
    <p:extLst>
      <p:ext uri="{BB962C8B-B14F-4D97-AF65-F5344CB8AC3E}">
        <p14:creationId xmlns:p14="http://schemas.microsoft.com/office/powerpoint/2010/main" val="246644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Token-Level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89" name="Google Shape;289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90" name="Google Shape;290;p27"/>
          <p:cNvSpPr txBox="1"/>
          <p:nvPr/>
        </p:nvSpPr>
        <p:spPr>
          <a:xfrm>
            <a:off x="678900" y="1317745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/>
              <a:t>MLP </a:t>
            </a:r>
            <a:r>
              <a:rPr lang="pt-PT" sz="2267" b="1" dirty="0" err="1"/>
              <a:t>Adapters</a:t>
            </a:r>
            <a:r>
              <a:rPr lang="pt-PT" sz="2267" b="1" dirty="0"/>
              <a:t>: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like</a:t>
            </a:r>
            <a:r>
              <a:rPr lang="pt-PT" sz="2267" dirty="0"/>
              <a:t> </a:t>
            </a:r>
            <a:r>
              <a:rPr lang="pt-PT" sz="2267" dirty="0" err="1"/>
              <a:t>LLaVA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PaliGemma</a:t>
            </a:r>
            <a:r>
              <a:rPr lang="pt-PT" sz="2267" dirty="0"/>
              <a:t> use a MLP module to </a:t>
            </a:r>
            <a:r>
              <a:rPr lang="pt-PT" sz="2267" b="1" dirty="0" err="1">
                <a:solidFill>
                  <a:srgbClr val="E69138"/>
                </a:solidFill>
              </a:rPr>
              <a:t>project</a:t>
            </a:r>
            <a:r>
              <a:rPr lang="pt-PT" sz="2267" dirty="0"/>
              <a:t> </a:t>
            </a:r>
            <a:r>
              <a:rPr lang="pt-PT" sz="2267" dirty="0" err="1"/>
              <a:t>multiple</a:t>
            </a:r>
            <a:r>
              <a:rPr lang="pt-PT" sz="2267" dirty="0"/>
              <a:t> visual </a:t>
            </a:r>
            <a:r>
              <a:rPr lang="pt-PT" sz="2267" dirty="0" err="1"/>
              <a:t>features</a:t>
            </a:r>
            <a:r>
              <a:rPr lang="pt-PT" sz="2267" dirty="0"/>
              <a:t> </a:t>
            </a:r>
            <a:r>
              <a:rPr lang="pt-PT" sz="2267" dirty="0" err="1"/>
              <a:t>into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same</a:t>
            </a:r>
            <a:r>
              <a:rPr lang="pt-PT" sz="2267" dirty="0"/>
              <a:t> </a:t>
            </a:r>
            <a:r>
              <a:rPr lang="pt-PT" sz="2267" dirty="0" err="1"/>
              <a:t>embedding</a:t>
            </a:r>
            <a:r>
              <a:rPr lang="pt-PT" sz="2267" dirty="0"/>
              <a:t> </a:t>
            </a:r>
            <a:r>
              <a:rPr lang="pt-PT" sz="2267" dirty="0" err="1"/>
              <a:t>space</a:t>
            </a:r>
            <a:r>
              <a:rPr lang="pt-PT" sz="2267" dirty="0"/>
              <a:t> as </a:t>
            </a:r>
            <a:r>
              <a:rPr lang="pt-PT" sz="2267" dirty="0" err="1"/>
              <a:t>text</a:t>
            </a:r>
            <a:r>
              <a:rPr lang="pt-PT" sz="2267" dirty="0"/>
              <a:t>.</a:t>
            </a:r>
            <a:endParaRPr sz="2267" dirty="0"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084" y="2266956"/>
            <a:ext cx="8468001" cy="285601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LLaVA</a:t>
            </a:r>
            <a:r>
              <a:rPr lang="pt-PT" sz="2133" b="1" dirty="0"/>
              <a:t> </a:t>
            </a:r>
            <a:r>
              <a:rPr lang="pt-PT" sz="2133" b="1" dirty="0" err="1"/>
              <a:t>et</a:t>
            </a:r>
            <a:r>
              <a:rPr lang="pt-PT" sz="2133" b="1" dirty="0"/>
              <a:t> al.</a:t>
            </a:r>
            <a:endParaRPr sz="2133" b="1" dirty="0"/>
          </a:p>
        </p:txBody>
      </p:sp>
      <p:sp>
        <p:nvSpPr>
          <p:cNvPr id="294" name="Google Shape;294;p27"/>
          <p:cNvSpPr txBox="1"/>
          <p:nvPr/>
        </p:nvSpPr>
        <p:spPr>
          <a:xfrm>
            <a:off x="50567" y="3568912"/>
            <a:ext cx="4700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PT" sz="2000" b="1"/>
              <a:t>Trained on image-text pairs!</a:t>
            </a:r>
            <a:endParaRPr sz="2000" b="1"/>
          </a:p>
        </p:txBody>
      </p:sp>
      <p:sp>
        <p:nvSpPr>
          <p:cNvPr id="295" name="Google Shape;295;p27"/>
          <p:cNvSpPr/>
          <p:nvPr/>
        </p:nvSpPr>
        <p:spPr>
          <a:xfrm>
            <a:off x="2077867" y="4319000"/>
            <a:ext cx="924767" cy="387867"/>
          </a:xfrm>
          <a:custGeom>
            <a:avLst/>
            <a:gdLst/>
            <a:ahLst/>
            <a:cxnLst/>
            <a:rect l="l" t="t" r="r" b="b"/>
            <a:pathLst>
              <a:path w="27743" h="11636" extrusionOk="0">
                <a:moveTo>
                  <a:pt x="0" y="0"/>
                </a:moveTo>
                <a:cubicBezTo>
                  <a:pt x="1541" y="1911"/>
                  <a:pt x="4624" y="10789"/>
                  <a:pt x="9248" y="11467"/>
                </a:cubicBezTo>
                <a:cubicBezTo>
                  <a:pt x="13872" y="12145"/>
                  <a:pt x="24661" y="5302"/>
                  <a:pt x="27743" y="4069"/>
                </a:cubicBezTo>
              </a:path>
            </a:pathLst>
          </a:cu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stealth" w="med" len="med"/>
          </a:ln>
        </p:spPr>
        <p:txBody>
          <a:bodyPr/>
          <a:lstStyle/>
          <a:p>
            <a:endParaRPr lang="en-US" sz="1867"/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165" y="5335311"/>
            <a:ext cx="3534400" cy="4189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DBBBE3E-BA35-3F18-0322-D1E9943E24A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0D297-FDBB-7279-4A28-45650706E746}"/>
              </a:ext>
            </a:extLst>
          </p:cNvPr>
          <p:cNvSpPr txBox="1">
            <a:spLocks/>
          </p:cNvSpPr>
          <p:nvPr/>
        </p:nvSpPr>
        <p:spPr>
          <a:xfrm>
            <a:off x="3253839" y="6159212"/>
            <a:ext cx="3075710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Liu et al., Visual instruction tuning.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2023.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8959FE-3C59-A5BC-1227-79C25C27D84F}"/>
              </a:ext>
            </a:extLst>
          </p:cNvPr>
          <p:cNvSpPr txBox="1">
            <a:spLocks/>
          </p:cNvSpPr>
          <p:nvPr/>
        </p:nvSpPr>
        <p:spPr>
          <a:xfrm>
            <a:off x="6474604" y="6159212"/>
            <a:ext cx="4822007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Beyer et al., </a:t>
            </a:r>
            <a:r>
              <a:rPr lang="en-US" sz="1400" dirty="0" err="1"/>
              <a:t>PaliGemma</a:t>
            </a:r>
            <a:r>
              <a:rPr lang="en-US" sz="1400" dirty="0"/>
              <a:t>: A versatile 3B VLM for transfer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Google Technical Report 2024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3D2F-2400-99CF-8A97-D6240660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Extensions over </a:t>
            </a:r>
            <a:r>
              <a:rPr lang="pt-PT" dirty="0" err="1">
                <a:solidFill>
                  <a:schemeClr val="tx1"/>
                </a:solidFill>
                <a:latin typeface="Playfair Display" pitchFamily="2" charset="77"/>
              </a:rPr>
              <a:t>LLaVA</a:t>
            </a:r>
            <a:r>
              <a:rPr lang="pt-PT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4000" dirty="0" err="1">
                <a:solidFill>
                  <a:schemeClr val="tx1"/>
                </a:solidFill>
                <a:latin typeface="Playfair Display" pitchFamily="2" charset="77"/>
              </a:rPr>
              <a:t>and</a:t>
            </a:r>
            <a:r>
              <a:rPr lang="pt-PT" sz="4000" dirty="0">
                <a:solidFill>
                  <a:schemeClr val="tx1"/>
                </a:solidFill>
                <a:latin typeface="Playfair Display" pitchFamily="2" charset="77"/>
              </a:rPr>
              <a:t> Similar </a:t>
            </a:r>
            <a:r>
              <a:rPr lang="pt-PT" sz="40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22C01-CF0A-5D03-B137-9E1F6EC8B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30625"/>
            <a:ext cx="10515600" cy="38802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Increased resolution of input images (</a:t>
            </a:r>
            <a:r>
              <a:rPr lang="en-US" b="1" dirty="0" err="1"/>
              <a:t>LLaVA</a:t>
            </a:r>
            <a:r>
              <a:rPr lang="en-US" b="1" dirty="0"/>
              <a:t>-NeXT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Better handling of small objects and OCR.</a:t>
            </a:r>
          </a:p>
          <a:p>
            <a:endParaRPr lang="en-US" dirty="0"/>
          </a:p>
          <a:p>
            <a:r>
              <a:rPr lang="en-US" dirty="0"/>
              <a:t>Improved reasoning and few-show learning abilities (</a:t>
            </a:r>
            <a:r>
              <a:rPr lang="en-US" b="1" dirty="0" err="1"/>
              <a:t>LLaVA</a:t>
            </a:r>
            <a:r>
              <a:rPr lang="en-US" b="1" dirty="0"/>
              <a:t>-NeXT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More diverse instruction data.</a:t>
            </a:r>
          </a:p>
          <a:p>
            <a:endParaRPr lang="en-US" dirty="0"/>
          </a:p>
          <a:p>
            <a:r>
              <a:rPr lang="en-US" dirty="0"/>
              <a:t>Combination with external OCR tools (</a:t>
            </a:r>
            <a:r>
              <a:rPr lang="en-US" b="1" dirty="0" err="1"/>
              <a:t>LLaVA</a:t>
            </a:r>
            <a:r>
              <a:rPr lang="en-US" b="1" dirty="0"/>
              <a:t>-Read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Specialized encoders for high-resolution images and visual-text.</a:t>
            </a:r>
          </a:p>
          <a:p>
            <a:pPr lvl="1"/>
            <a:r>
              <a:rPr lang="en-US" dirty="0"/>
              <a:t>Instruction prompts featuring task descriptions plus OCR text.</a:t>
            </a:r>
          </a:p>
          <a:p>
            <a:endParaRPr lang="en-US" dirty="0"/>
          </a:p>
          <a:p>
            <a:r>
              <a:rPr lang="en-US" dirty="0"/>
              <a:t>Better handling image sequences and video (</a:t>
            </a:r>
            <a:r>
              <a:rPr lang="en-US" b="1" dirty="0" err="1"/>
              <a:t>LLaVA-OneVision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7" name="Google Shape;293;p27">
            <a:extLst>
              <a:ext uri="{FF2B5EF4-FFF2-40B4-BE49-F238E27FC236}">
                <a16:creationId xmlns:a16="http://schemas.microsoft.com/office/drawing/2014/main" id="{ACCDB0A3-FC4B-2811-FAEE-2710F5DCA6D2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Llava</a:t>
            </a:r>
            <a:r>
              <a:rPr lang="pt-PT" sz="2133" b="1" dirty="0"/>
              <a:t> </a:t>
            </a:r>
            <a:r>
              <a:rPr lang="pt-PT" sz="2133" b="1" dirty="0" err="1"/>
              <a:t>et</a:t>
            </a:r>
            <a:r>
              <a:rPr lang="pt-PT" sz="2133" b="1" dirty="0"/>
              <a:t> al.</a:t>
            </a:r>
            <a:endParaRPr sz="2133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D60EF7-7439-4CFB-5030-CBFE77495EC5}"/>
              </a:ext>
            </a:extLst>
          </p:cNvPr>
          <p:cNvSpPr txBox="1">
            <a:spLocks/>
          </p:cNvSpPr>
          <p:nvPr/>
        </p:nvSpPr>
        <p:spPr>
          <a:xfrm>
            <a:off x="3253839" y="6159212"/>
            <a:ext cx="3075710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Liu et al., Visual instruction tuning.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2023.</a:t>
            </a:r>
          </a:p>
        </p:txBody>
      </p:sp>
      <p:sp>
        <p:nvSpPr>
          <p:cNvPr id="12" name="Google Shape;94;p3">
            <a:extLst>
              <a:ext uri="{FF2B5EF4-FFF2-40B4-BE49-F238E27FC236}">
                <a16:creationId xmlns:a16="http://schemas.microsoft.com/office/drawing/2014/main" id="{E395A316-3895-7F9A-08FF-E664F179921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13226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Feature-Level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04" name="Google Shape;304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15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678900" y="1377121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/>
              <a:t>Cross-</a:t>
            </a:r>
            <a:r>
              <a:rPr lang="pt-PT" sz="2267" b="1" dirty="0" err="1"/>
              <a:t>Attention</a:t>
            </a:r>
            <a:r>
              <a:rPr lang="pt-PT" sz="2267" b="1" dirty="0"/>
              <a:t>: </a:t>
            </a:r>
            <a:r>
              <a:rPr lang="pt-PT" sz="2267" dirty="0" err="1"/>
              <a:t>Enables</a:t>
            </a:r>
            <a:r>
              <a:rPr lang="pt-PT" sz="2267" dirty="0"/>
              <a:t> </a:t>
            </a:r>
            <a:r>
              <a:rPr lang="pt-PT" sz="2267" dirty="0" err="1"/>
              <a:t>deep</a:t>
            </a:r>
            <a:r>
              <a:rPr lang="pt-PT" sz="2267" dirty="0"/>
              <a:t> </a:t>
            </a:r>
            <a:r>
              <a:rPr lang="pt-PT" sz="2267" dirty="0" err="1"/>
              <a:t>interaction</a:t>
            </a:r>
            <a:r>
              <a:rPr lang="pt-PT" sz="2267" dirty="0"/>
              <a:t> </a:t>
            </a:r>
            <a:r>
              <a:rPr lang="pt-PT" sz="2267" dirty="0" err="1"/>
              <a:t>between</a:t>
            </a:r>
            <a:r>
              <a:rPr lang="pt-PT" sz="2267" dirty="0"/>
              <a:t> </a:t>
            </a:r>
            <a:r>
              <a:rPr lang="pt-PT" sz="2267" dirty="0" err="1"/>
              <a:t>modalities</a:t>
            </a:r>
            <a:r>
              <a:rPr lang="pt-PT" sz="2267" dirty="0"/>
              <a:t>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inserting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extra </a:t>
            </a:r>
            <a:r>
              <a:rPr lang="pt-PT" sz="2267" b="1" dirty="0" err="1">
                <a:solidFill>
                  <a:srgbClr val="E69138"/>
                </a:solidFill>
              </a:rPr>
              <a:t>layers</a:t>
            </a:r>
            <a:r>
              <a:rPr lang="pt-PT" sz="2267" b="1" dirty="0"/>
              <a:t> </a:t>
            </a:r>
            <a:r>
              <a:rPr lang="pt-PT" sz="2267" dirty="0" err="1"/>
              <a:t>between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frozen</a:t>
            </a:r>
            <a:r>
              <a:rPr lang="pt-PT" sz="2267" dirty="0"/>
              <a:t> LLM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vision</a:t>
            </a:r>
            <a:r>
              <a:rPr lang="pt-PT" sz="2267" dirty="0"/>
              <a:t> inputs.</a:t>
            </a:r>
            <a:endParaRPr sz="2267" dirty="0"/>
          </a:p>
        </p:txBody>
      </p:sp>
      <p:sp>
        <p:nvSpPr>
          <p:cNvPr id="307" name="Google Shape;307;p28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Flamingo</a:t>
            </a:r>
            <a:endParaRPr sz="2133" b="1"/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84" y="2604532"/>
            <a:ext cx="7128703" cy="319773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 txBox="1"/>
          <p:nvPr/>
        </p:nvSpPr>
        <p:spPr>
          <a:xfrm>
            <a:off x="8184248" y="2588351"/>
            <a:ext cx="3262800" cy="2511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pt-PT" sz="2133" dirty="0" err="1"/>
              <a:t>Instead</a:t>
            </a:r>
            <a:r>
              <a:rPr lang="pt-PT" sz="2133" dirty="0"/>
              <a:t> </a:t>
            </a:r>
            <a:r>
              <a:rPr lang="pt-PT" sz="2133" dirty="0" err="1"/>
              <a:t>of</a:t>
            </a:r>
            <a:r>
              <a:rPr lang="pt-PT" sz="2133" dirty="0"/>
              <a:t> </a:t>
            </a:r>
            <a:r>
              <a:rPr lang="pt-PT" sz="2133" b="1" dirty="0" err="1"/>
              <a:t>adapting</a:t>
            </a:r>
            <a:r>
              <a:rPr lang="pt-PT" sz="2133" dirty="0"/>
              <a:t> </a:t>
            </a:r>
            <a:r>
              <a:rPr lang="pt-PT" sz="2133" dirty="0" err="1"/>
              <a:t>the</a:t>
            </a:r>
            <a:r>
              <a:rPr lang="pt-PT" sz="2133" dirty="0"/>
              <a:t> </a:t>
            </a:r>
            <a:r>
              <a:rPr lang="pt-PT" sz="2133" dirty="0" err="1"/>
              <a:t>vision</a:t>
            </a:r>
            <a:r>
              <a:rPr lang="pt-PT" sz="2133" dirty="0"/>
              <a:t>/</a:t>
            </a:r>
            <a:r>
              <a:rPr lang="pt-PT" sz="2133" dirty="0" err="1"/>
              <a:t>audio</a:t>
            </a:r>
            <a:r>
              <a:rPr lang="pt-PT" sz="2133" dirty="0"/>
              <a:t> </a:t>
            </a:r>
            <a:r>
              <a:rPr lang="pt-PT" sz="2133" dirty="0" err="1"/>
              <a:t>features</a:t>
            </a:r>
            <a:r>
              <a:rPr lang="pt-PT" sz="2133" dirty="0"/>
              <a:t> to </a:t>
            </a:r>
            <a:r>
              <a:rPr lang="pt-PT" sz="2133" dirty="0" err="1"/>
              <a:t>fit</a:t>
            </a:r>
            <a:r>
              <a:rPr lang="pt-PT" sz="2133" dirty="0"/>
              <a:t> </a:t>
            </a:r>
            <a:r>
              <a:rPr lang="pt-PT" sz="2133" dirty="0" err="1"/>
              <a:t>the</a:t>
            </a:r>
            <a:r>
              <a:rPr lang="pt-PT" sz="2133" dirty="0"/>
              <a:t> LLM, cross-</a:t>
            </a:r>
            <a:r>
              <a:rPr lang="pt-PT" sz="2133" dirty="0" err="1"/>
              <a:t>attention</a:t>
            </a:r>
            <a:r>
              <a:rPr lang="pt-PT" sz="2133" dirty="0"/>
              <a:t> </a:t>
            </a:r>
            <a:r>
              <a:rPr lang="pt-PT" sz="2133" dirty="0" err="1"/>
              <a:t>layers</a:t>
            </a:r>
            <a:r>
              <a:rPr lang="pt-PT" sz="2133" dirty="0"/>
              <a:t> </a:t>
            </a:r>
            <a:r>
              <a:rPr lang="pt-PT" sz="2133" dirty="0" err="1"/>
              <a:t>allow</a:t>
            </a:r>
            <a:r>
              <a:rPr lang="pt-PT" sz="2133" dirty="0"/>
              <a:t> </a:t>
            </a:r>
            <a:r>
              <a:rPr lang="pt-PT" sz="2133" dirty="0" err="1"/>
              <a:t>the</a:t>
            </a:r>
            <a:r>
              <a:rPr lang="pt-PT" sz="2133" dirty="0"/>
              <a:t> LLM to </a:t>
            </a:r>
            <a:r>
              <a:rPr lang="pt-PT" sz="2133" dirty="0" err="1"/>
              <a:t>process</a:t>
            </a:r>
            <a:r>
              <a:rPr lang="pt-PT" sz="2133" dirty="0"/>
              <a:t> </a:t>
            </a:r>
            <a:r>
              <a:rPr lang="pt-PT" sz="2133" dirty="0" err="1"/>
              <a:t>them</a:t>
            </a:r>
            <a:r>
              <a:rPr lang="pt-PT" sz="2133" dirty="0"/>
              <a:t> as </a:t>
            </a:r>
            <a:r>
              <a:rPr lang="pt-PT" sz="2133" b="1" dirty="0">
                <a:solidFill>
                  <a:srgbClr val="E69138"/>
                </a:solidFill>
              </a:rPr>
              <a:t>contextual </a:t>
            </a:r>
            <a:r>
              <a:rPr lang="pt-PT" sz="2133" b="1" dirty="0" err="1">
                <a:solidFill>
                  <a:srgbClr val="E69138"/>
                </a:solidFill>
              </a:rPr>
              <a:t>information</a:t>
            </a:r>
            <a:r>
              <a:rPr lang="pt-PT" sz="2133" b="1" dirty="0">
                <a:solidFill>
                  <a:srgbClr val="E69138"/>
                </a:solidFill>
              </a:rPr>
              <a:t>.</a:t>
            </a:r>
            <a:endParaRPr sz="2133" dirty="0">
              <a:solidFill>
                <a:srgbClr val="E69138"/>
              </a:solidFill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4563717" y="3385239"/>
            <a:ext cx="2946800" cy="33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311" name="Google Shape;311;p28"/>
          <p:cNvSpPr/>
          <p:nvPr/>
        </p:nvSpPr>
        <p:spPr>
          <a:xfrm>
            <a:off x="4563717" y="4025123"/>
            <a:ext cx="2946800" cy="332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97F6419-9358-CE79-59E7-F4EBE733F0A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09E97-60A1-E9D2-1EF9-1727BDD756C3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 err="1"/>
              <a:t>Alayrac</a:t>
            </a:r>
            <a:r>
              <a:rPr lang="en-US" sz="1400" dirty="0"/>
              <a:t> et al., Flamingo: a Visual Language Model for Few-Shot Learning. 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2022.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subTitle" idx="1"/>
          </p:nvPr>
        </p:nvSpPr>
        <p:spPr>
          <a:xfrm>
            <a:off x="678900" y="373025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Feature-Level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19" name="Google Shape;319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Flamingo</a:t>
            </a:r>
            <a:endParaRPr sz="2133" b="1"/>
          </a:p>
        </p:txBody>
      </p:sp>
      <p:sp>
        <p:nvSpPr>
          <p:cNvPr id="326" name="Google Shape;326;p29"/>
          <p:cNvSpPr txBox="1"/>
          <p:nvPr/>
        </p:nvSpPr>
        <p:spPr>
          <a:xfrm>
            <a:off x="5201392" y="1708480"/>
            <a:ext cx="6721908" cy="2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133" b="1" dirty="0" err="1">
                <a:solidFill>
                  <a:srgbClr val="E69138"/>
                </a:solidFill>
              </a:rPr>
              <a:t>Perceiver</a:t>
            </a:r>
            <a:r>
              <a:rPr lang="pt-PT" sz="2133" b="1" dirty="0">
                <a:solidFill>
                  <a:srgbClr val="E69138"/>
                </a:solidFill>
              </a:rPr>
              <a:t> </a:t>
            </a:r>
            <a:r>
              <a:rPr lang="pt-PT" sz="2133" b="1" dirty="0" err="1">
                <a:solidFill>
                  <a:srgbClr val="E69138"/>
                </a:solidFill>
              </a:rPr>
              <a:t>Resampler</a:t>
            </a:r>
            <a:r>
              <a:rPr lang="pt-PT" sz="2133" b="1" dirty="0">
                <a:solidFill>
                  <a:srgbClr val="E69138"/>
                </a:solidFill>
              </a:rPr>
              <a:t> </a:t>
            </a:r>
            <a:r>
              <a:rPr lang="pt-PT" sz="2267" dirty="0"/>
              <a:t>module </a:t>
            </a:r>
            <a:r>
              <a:rPr lang="pt-PT" sz="2267" dirty="0" err="1"/>
              <a:t>maps</a:t>
            </a:r>
            <a:r>
              <a:rPr lang="pt-PT" sz="2267" dirty="0"/>
              <a:t> a </a:t>
            </a:r>
            <a:r>
              <a:rPr lang="pt-PT" sz="2267" dirty="0" err="1"/>
              <a:t>variable</a:t>
            </a:r>
            <a:r>
              <a:rPr lang="pt-PT" sz="2267" dirty="0"/>
              <a:t> </a:t>
            </a:r>
            <a:r>
              <a:rPr lang="pt-PT" sz="2267" dirty="0" err="1"/>
              <a:t>size</a:t>
            </a:r>
            <a:r>
              <a:rPr lang="pt-PT" sz="2267" dirty="0"/>
              <a:t> </a:t>
            </a:r>
            <a:r>
              <a:rPr lang="pt-PT" sz="2267" dirty="0" err="1"/>
              <a:t>grid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spatio</a:t>
            </a:r>
            <a:r>
              <a:rPr lang="pt-PT" sz="2267" dirty="0"/>
              <a:t>-temporal visual </a:t>
            </a:r>
            <a:r>
              <a:rPr lang="pt-PT" sz="2267" dirty="0" err="1"/>
              <a:t>features</a:t>
            </a:r>
            <a:r>
              <a:rPr lang="pt-PT" sz="2267" dirty="0"/>
              <a:t>, output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vision</a:t>
            </a:r>
            <a:r>
              <a:rPr lang="pt-PT" sz="2267" dirty="0"/>
              <a:t> </a:t>
            </a:r>
            <a:r>
              <a:rPr lang="pt-PT" sz="2267" dirty="0" err="1"/>
              <a:t>encoder</a:t>
            </a:r>
            <a:r>
              <a:rPr lang="pt-PT" sz="2267" dirty="0"/>
              <a:t>, to a </a:t>
            </a:r>
            <a:r>
              <a:rPr lang="pt-PT" sz="2267" dirty="0" err="1"/>
              <a:t>fixed</a:t>
            </a:r>
            <a:r>
              <a:rPr lang="pt-PT" sz="2267" dirty="0"/>
              <a:t> </a:t>
            </a:r>
            <a:r>
              <a:rPr lang="pt-PT" sz="2267" dirty="0" err="1"/>
              <a:t>number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output </a:t>
            </a:r>
            <a:r>
              <a:rPr lang="pt-PT" sz="2267" dirty="0" err="1"/>
              <a:t>tokens</a:t>
            </a:r>
            <a:r>
              <a:rPr lang="pt-PT" sz="2267" dirty="0"/>
              <a:t>, </a:t>
            </a:r>
            <a:r>
              <a:rPr lang="pt-PT" sz="2267" dirty="0" err="1"/>
              <a:t>independently</a:t>
            </a:r>
            <a:r>
              <a:rPr lang="pt-PT" sz="2267" dirty="0"/>
              <a:t> </a:t>
            </a:r>
            <a:r>
              <a:rPr lang="pt-PT" sz="2267" dirty="0" err="1"/>
              <a:t>from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input </a:t>
            </a:r>
            <a:r>
              <a:rPr lang="pt-PT" sz="2267" dirty="0" err="1"/>
              <a:t>image</a:t>
            </a:r>
            <a:r>
              <a:rPr lang="pt-PT" sz="2267" dirty="0"/>
              <a:t> </a:t>
            </a:r>
            <a:r>
              <a:rPr lang="pt-PT" sz="2267" dirty="0" err="1"/>
              <a:t>resolution</a:t>
            </a:r>
            <a:r>
              <a:rPr lang="pt-PT" sz="2267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number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input </a:t>
            </a:r>
            <a:r>
              <a:rPr lang="pt-PT" sz="2267" dirty="0" err="1"/>
              <a:t>video</a:t>
            </a:r>
            <a:r>
              <a:rPr lang="pt-PT" sz="2267" dirty="0"/>
              <a:t> </a:t>
            </a:r>
            <a:r>
              <a:rPr lang="pt-PT" sz="2267" dirty="0" err="1"/>
              <a:t>frames</a:t>
            </a:r>
            <a:r>
              <a:rPr lang="pt-PT" sz="2267" dirty="0"/>
              <a:t>.</a:t>
            </a:r>
          </a:p>
          <a:p>
            <a:pPr algn="just">
              <a:lnSpc>
                <a:spcPct val="115000"/>
              </a:lnSpc>
            </a:pPr>
            <a:endParaRPr lang="pt-PT" sz="2267" dirty="0"/>
          </a:p>
          <a:p>
            <a:pPr algn="just">
              <a:lnSpc>
                <a:spcPct val="115000"/>
              </a:lnSpc>
            </a:pPr>
            <a:r>
              <a:rPr lang="pt-PT" sz="2267" b="1" dirty="0"/>
              <a:t>Similar to DETR </a:t>
            </a:r>
            <a:r>
              <a:rPr lang="pt-PT" sz="2267" b="1" dirty="0" err="1"/>
              <a:t>model</a:t>
            </a:r>
            <a:r>
              <a:rPr lang="pt-PT" sz="2267" dirty="0"/>
              <a:t>. Uses </a:t>
            </a:r>
            <a:r>
              <a:rPr lang="pt-PT" sz="2267" dirty="0" err="1"/>
              <a:t>learned</a:t>
            </a:r>
            <a:r>
              <a:rPr lang="pt-PT" sz="2267" dirty="0"/>
              <a:t> </a:t>
            </a:r>
            <a:r>
              <a:rPr lang="pt-PT" sz="2267" dirty="0" err="1"/>
              <a:t>latent</a:t>
            </a:r>
            <a:r>
              <a:rPr lang="pt-PT" sz="2267" dirty="0"/>
              <a:t> </a:t>
            </a:r>
            <a:r>
              <a:rPr lang="pt-PT" sz="2267" dirty="0" err="1"/>
              <a:t>vectors</a:t>
            </a:r>
            <a:r>
              <a:rPr lang="pt-PT" sz="2267" dirty="0"/>
              <a:t> as </a:t>
            </a:r>
            <a:r>
              <a:rPr lang="pt-PT" sz="2267" dirty="0" err="1"/>
              <a:t>queries</a:t>
            </a:r>
            <a:r>
              <a:rPr lang="pt-PT" sz="2267" dirty="0"/>
              <a:t>,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keys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values</a:t>
            </a:r>
            <a:r>
              <a:rPr lang="pt-PT" sz="2267" dirty="0"/>
              <a:t> are a </a:t>
            </a:r>
            <a:r>
              <a:rPr lang="pt-PT" sz="2267" dirty="0" err="1"/>
              <a:t>concatenation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visual </a:t>
            </a:r>
            <a:r>
              <a:rPr lang="pt-PT" sz="2267" dirty="0" err="1"/>
              <a:t>features</a:t>
            </a:r>
            <a:r>
              <a:rPr lang="pt-PT" sz="2267" dirty="0"/>
              <a:t>.</a:t>
            </a: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07D6360-7039-9805-4860-864338579AE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70637-1171-DAD9-FC5F-5C52429DD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88" y="1270658"/>
            <a:ext cx="3912965" cy="4608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3C8CD978-704C-005C-D729-D459D3841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>
            <a:extLst>
              <a:ext uri="{FF2B5EF4-FFF2-40B4-BE49-F238E27FC236}">
                <a16:creationId xmlns:a16="http://schemas.microsoft.com/office/drawing/2014/main" id="{44B43B95-EED2-6B90-348B-30119CCF01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373025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Feature-Level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19" name="Google Shape;319;p29">
            <a:extLst>
              <a:ext uri="{FF2B5EF4-FFF2-40B4-BE49-F238E27FC236}">
                <a16:creationId xmlns:a16="http://schemas.microsoft.com/office/drawing/2014/main" id="{E6FF2C5A-D0FD-55C0-4ADD-432E44086B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17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21" name="Google Shape;321;p29">
            <a:extLst>
              <a:ext uri="{FF2B5EF4-FFF2-40B4-BE49-F238E27FC236}">
                <a16:creationId xmlns:a16="http://schemas.microsoft.com/office/drawing/2014/main" id="{812C28EB-F7BC-D5AA-A830-4CE74DBCBDFC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Flamingo</a:t>
            </a:r>
            <a:endParaRPr sz="2133" b="1"/>
          </a:p>
        </p:txBody>
      </p:sp>
      <p:grpSp>
        <p:nvGrpSpPr>
          <p:cNvPr id="322" name="Google Shape;322;p29">
            <a:extLst>
              <a:ext uri="{FF2B5EF4-FFF2-40B4-BE49-F238E27FC236}">
                <a16:creationId xmlns:a16="http://schemas.microsoft.com/office/drawing/2014/main" id="{E919EFCB-CE24-B10E-E61E-564B1646B682}"/>
              </a:ext>
            </a:extLst>
          </p:cNvPr>
          <p:cNvGrpSpPr/>
          <p:nvPr/>
        </p:nvGrpSpPr>
        <p:grpSpPr>
          <a:xfrm>
            <a:off x="397091" y="1211457"/>
            <a:ext cx="7575172" cy="4401796"/>
            <a:chOff x="735000" y="1544350"/>
            <a:chExt cx="4166150" cy="2420875"/>
          </a:xfrm>
        </p:grpSpPr>
        <p:pic>
          <p:nvPicPr>
            <p:cNvPr id="323" name="Google Shape;323;p29">
              <a:extLst>
                <a:ext uri="{FF2B5EF4-FFF2-40B4-BE49-F238E27FC236}">
                  <a16:creationId xmlns:a16="http://schemas.microsoft.com/office/drawing/2014/main" id="{B4B0C597-73F7-AA23-E4E1-C85998493C9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000" y="1566925"/>
              <a:ext cx="3995557" cy="239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9">
              <a:extLst>
                <a:ext uri="{FF2B5EF4-FFF2-40B4-BE49-F238E27FC236}">
                  <a16:creationId xmlns:a16="http://schemas.microsoft.com/office/drawing/2014/main" id="{16FFCE27-5EBD-3E97-67E6-0E2C84C73A34}"/>
                </a:ext>
              </a:extLst>
            </p:cNvPr>
            <p:cNvSpPr/>
            <p:nvPr/>
          </p:nvSpPr>
          <p:spPr>
            <a:xfrm>
              <a:off x="4596050" y="1544350"/>
              <a:ext cx="305100" cy="2090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sp>
        <p:nvSpPr>
          <p:cNvPr id="325" name="Google Shape;325;p29">
            <a:extLst>
              <a:ext uri="{FF2B5EF4-FFF2-40B4-BE49-F238E27FC236}">
                <a16:creationId xmlns:a16="http://schemas.microsoft.com/office/drawing/2014/main" id="{C341AC39-5826-106C-E5FB-E3F2F7F19894}"/>
              </a:ext>
            </a:extLst>
          </p:cNvPr>
          <p:cNvSpPr/>
          <p:nvPr/>
        </p:nvSpPr>
        <p:spPr>
          <a:xfrm>
            <a:off x="3614501" y="3887114"/>
            <a:ext cx="4204400" cy="1926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326" name="Google Shape;326;p29">
            <a:extLst>
              <a:ext uri="{FF2B5EF4-FFF2-40B4-BE49-F238E27FC236}">
                <a16:creationId xmlns:a16="http://schemas.microsoft.com/office/drawing/2014/main" id="{18282F88-1D75-DA76-A7B7-D9E696A512F0}"/>
              </a:ext>
            </a:extLst>
          </p:cNvPr>
          <p:cNvSpPr txBox="1"/>
          <p:nvPr/>
        </p:nvSpPr>
        <p:spPr>
          <a:xfrm>
            <a:off x="8011700" y="1174096"/>
            <a:ext cx="3911600" cy="2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267" dirty="0" err="1"/>
              <a:t>Recall</a:t>
            </a:r>
            <a:r>
              <a:rPr lang="pt-PT" sz="2267" dirty="0"/>
              <a:t> </a:t>
            </a:r>
            <a:r>
              <a:rPr lang="pt-PT" sz="2267" dirty="0" err="1"/>
              <a:t>Transformer</a:t>
            </a:r>
            <a:r>
              <a:rPr lang="pt-PT" sz="2267" dirty="0"/>
              <a:t> </a:t>
            </a:r>
            <a:r>
              <a:rPr lang="pt-PT" sz="2267" dirty="0" err="1"/>
              <a:t>encoder-decoder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, </a:t>
            </a:r>
            <a:r>
              <a:rPr lang="pt-PT" sz="2267" dirty="0" err="1"/>
              <a:t>featuring</a:t>
            </a:r>
            <a:r>
              <a:rPr lang="pt-PT" sz="2267" dirty="0"/>
              <a:t> </a:t>
            </a:r>
            <a:r>
              <a:rPr lang="pt-PT" sz="2267" b="1" dirty="0"/>
              <a:t>cross-</a:t>
            </a:r>
            <a:r>
              <a:rPr lang="pt-PT" sz="2267" b="1" dirty="0" err="1"/>
              <a:t>attention</a:t>
            </a:r>
            <a:r>
              <a:rPr lang="pt-PT" sz="2267" dirty="0"/>
              <a:t>!</a:t>
            </a:r>
          </a:p>
          <a:p>
            <a:pPr>
              <a:lnSpc>
                <a:spcPct val="115000"/>
              </a:lnSpc>
            </a:pPr>
            <a:endParaRPr lang="pt-PT" sz="2267" dirty="0"/>
          </a:p>
          <a:p>
            <a:pPr>
              <a:lnSpc>
                <a:spcPct val="115000"/>
              </a:lnSpc>
            </a:pPr>
            <a:r>
              <a:rPr lang="pt-PT" sz="2267" dirty="0"/>
              <a:t>Flamingo </a:t>
            </a:r>
            <a:r>
              <a:rPr lang="pt-PT" sz="2267" dirty="0" err="1"/>
              <a:t>leverages</a:t>
            </a:r>
            <a:r>
              <a:rPr lang="pt-PT" sz="2267" dirty="0"/>
              <a:t> a </a:t>
            </a:r>
            <a:r>
              <a:rPr lang="pt-PT" sz="2267" b="1" dirty="0" err="1">
                <a:solidFill>
                  <a:srgbClr val="E69138"/>
                </a:solidFill>
              </a:rPr>
              <a:t>gated</a:t>
            </a:r>
            <a:r>
              <a:rPr lang="pt-PT" sz="2267" b="1" dirty="0">
                <a:solidFill>
                  <a:srgbClr val="E69138"/>
                </a:solidFill>
              </a:rPr>
              <a:t> cross-</a:t>
            </a:r>
            <a:r>
              <a:rPr lang="pt-PT" sz="2267" b="1" dirty="0" err="1">
                <a:solidFill>
                  <a:srgbClr val="E69138"/>
                </a:solidFill>
              </a:rPr>
              <a:t>attention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mechanism</a:t>
            </a:r>
            <a:r>
              <a:rPr lang="pt-PT" sz="2267" b="1" dirty="0"/>
              <a:t>: </a:t>
            </a:r>
            <a:r>
              <a:rPr lang="pt-PT" sz="2267" dirty="0" err="1"/>
              <a:t>it</a:t>
            </a:r>
            <a:r>
              <a:rPr lang="pt-PT" sz="2267" dirty="0"/>
              <a:t> </a:t>
            </a:r>
            <a:r>
              <a:rPr lang="pt-PT" sz="2267" dirty="0" err="1"/>
              <a:t>allows</a:t>
            </a:r>
            <a:r>
              <a:rPr lang="pt-PT" sz="2267" dirty="0"/>
              <a:t> to </a:t>
            </a:r>
            <a:r>
              <a:rPr lang="pt-PT" sz="2267" dirty="0" err="1"/>
              <a:t>selectively</a:t>
            </a:r>
            <a:r>
              <a:rPr lang="pt-PT" sz="2267" dirty="0"/>
              <a:t> </a:t>
            </a:r>
            <a:r>
              <a:rPr lang="pt-PT" sz="2267" dirty="0" err="1"/>
              <a:t>control</a:t>
            </a:r>
            <a:r>
              <a:rPr lang="pt-PT" sz="2267" dirty="0"/>
              <a:t> </a:t>
            </a:r>
            <a:r>
              <a:rPr lang="pt-PT" sz="2267" dirty="0" err="1"/>
              <a:t>how</a:t>
            </a:r>
            <a:r>
              <a:rPr lang="pt-PT" sz="2267" dirty="0"/>
              <a:t> </a:t>
            </a:r>
            <a:r>
              <a:rPr lang="pt-PT" sz="2267" dirty="0" err="1"/>
              <a:t>much</a:t>
            </a:r>
            <a:r>
              <a:rPr lang="pt-PT" sz="2267" dirty="0"/>
              <a:t> </a:t>
            </a:r>
            <a:r>
              <a:rPr lang="pt-PT" sz="2267" dirty="0" err="1"/>
              <a:t>should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visual </a:t>
            </a:r>
            <a:r>
              <a:rPr lang="pt-PT" sz="2267" dirty="0" err="1"/>
              <a:t>content</a:t>
            </a:r>
            <a:r>
              <a:rPr lang="pt-PT" sz="2267" dirty="0"/>
              <a:t> </a:t>
            </a:r>
            <a:r>
              <a:rPr lang="pt-PT" sz="2267" b="1" dirty="0" err="1"/>
              <a:t>influence</a:t>
            </a:r>
            <a:r>
              <a:rPr lang="pt-PT" sz="2267" b="1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text</a:t>
            </a:r>
            <a:r>
              <a:rPr lang="pt-PT" sz="2267" dirty="0"/>
              <a:t> </a:t>
            </a:r>
            <a:r>
              <a:rPr lang="pt-PT" sz="2267" dirty="0" err="1"/>
              <a:t>representation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42672187-DCDC-5A37-7E26-EBB9CF2EE89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77553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Mixing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Token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-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and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Feature-Level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34" name="Google Shape;334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678900" y="1579000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/>
              <a:t>Visual Expert Module as a </a:t>
            </a:r>
            <a:r>
              <a:rPr lang="pt-PT" sz="2267" b="1" dirty="0" err="1"/>
              <a:t>Feature-Level</a:t>
            </a:r>
            <a:r>
              <a:rPr lang="pt-PT" sz="2267" b="1" dirty="0"/>
              <a:t> </a:t>
            </a:r>
            <a:r>
              <a:rPr lang="pt-PT" sz="2267" b="1" dirty="0" err="1"/>
              <a:t>Connector</a:t>
            </a:r>
            <a:r>
              <a:rPr lang="pt-PT" sz="2267" b="1" dirty="0"/>
              <a:t>: </a:t>
            </a:r>
            <a:r>
              <a:rPr lang="pt-PT" sz="2267" dirty="0" err="1"/>
              <a:t>Trainable</a:t>
            </a:r>
            <a:r>
              <a:rPr lang="pt-PT" sz="2267" dirty="0"/>
              <a:t> visual </a:t>
            </a:r>
            <a:r>
              <a:rPr lang="pt-PT" sz="2267" dirty="0" err="1"/>
              <a:t>processing</a:t>
            </a:r>
            <a:r>
              <a:rPr lang="pt-PT" sz="2267" dirty="0"/>
              <a:t> </a:t>
            </a:r>
            <a:r>
              <a:rPr lang="pt-PT" sz="2267" dirty="0" err="1"/>
              <a:t>unit</a:t>
            </a:r>
            <a:r>
              <a:rPr lang="pt-PT" sz="2267" dirty="0"/>
              <a:t> </a:t>
            </a:r>
            <a:r>
              <a:rPr lang="pt-PT" sz="2267" dirty="0" err="1"/>
              <a:t>directly</a:t>
            </a:r>
            <a:r>
              <a:rPr lang="pt-PT" sz="2267" dirty="0"/>
              <a:t> </a:t>
            </a:r>
            <a:r>
              <a:rPr lang="pt-PT" sz="2267" dirty="0" err="1"/>
              <a:t>inserted</a:t>
            </a:r>
            <a:r>
              <a:rPr lang="pt-PT" sz="2267" dirty="0"/>
              <a:t> </a:t>
            </a:r>
            <a:r>
              <a:rPr lang="pt-PT" sz="2267" dirty="0" err="1"/>
              <a:t>inside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transformer</a:t>
            </a:r>
            <a:r>
              <a:rPr lang="pt-PT" sz="2267" dirty="0"/>
              <a:t> </a:t>
            </a:r>
            <a:r>
              <a:rPr lang="pt-PT" sz="2267" dirty="0" err="1"/>
              <a:t>blocks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LLM. </a:t>
            </a:r>
            <a:r>
              <a:rPr lang="pt-PT" sz="2267" dirty="0" err="1"/>
              <a:t>Allows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to </a:t>
            </a:r>
            <a:r>
              <a:rPr lang="pt-PT" sz="2267" dirty="0" err="1"/>
              <a:t>process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multimodal </a:t>
            </a:r>
            <a:r>
              <a:rPr lang="pt-PT" sz="2267" b="1" dirty="0" err="1">
                <a:solidFill>
                  <a:srgbClr val="E69138"/>
                </a:solidFill>
              </a:rPr>
              <a:t>context</a:t>
            </a:r>
            <a:r>
              <a:rPr lang="pt-PT" sz="2267" b="1" dirty="0"/>
              <a:t> </a:t>
            </a:r>
            <a:r>
              <a:rPr lang="pt-PT" sz="2267" dirty="0" err="1"/>
              <a:t>across</a:t>
            </a:r>
            <a:r>
              <a:rPr lang="pt-PT" sz="2267" dirty="0"/>
              <a:t> </a:t>
            </a:r>
            <a:r>
              <a:rPr lang="pt-PT" sz="2267" dirty="0" err="1"/>
              <a:t>all</a:t>
            </a:r>
            <a:r>
              <a:rPr lang="pt-PT" sz="2267" dirty="0"/>
              <a:t> </a:t>
            </a:r>
            <a:r>
              <a:rPr lang="pt-PT" sz="2267" dirty="0" err="1"/>
              <a:t>transformer</a:t>
            </a:r>
            <a:r>
              <a:rPr lang="pt-PT" sz="2267" dirty="0"/>
              <a:t> </a:t>
            </a:r>
            <a:r>
              <a:rPr lang="pt-PT" sz="2267" dirty="0" err="1"/>
              <a:t>layers</a:t>
            </a:r>
            <a:r>
              <a:rPr lang="pt-PT" sz="2267" dirty="0"/>
              <a:t>.</a:t>
            </a: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63E338D-ED32-A96A-BC0B-26F43F782FE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19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CogVLM</a:t>
            </a:r>
            <a:endParaRPr sz="2133" b="1"/>
          </a:p>
        </p:txBody>
      </p:sp>
      <p:grpSp>
        <p:nvGrpSpPr>
          <p:cNvPr id="347" name="Google Shape;347;p31"/>
          <p:cNvGrpSpPr/>
          <p:nvPr/>
        </p:nvGrpSpPr>
        <p:grpSpPr>
          <a:xfrm>
            <a:off x="262987" y="359600"/>
            <a:ext cx="9037256" cy="5441906"/>
            <a:chOff x="486508" y="1893375"/>
            <a:chExt cx="6924424" cy="4649249"/>
          </a:xfrm>
        </p:grpSpPr>
        <p:pic>
          <p:nvPicPr>
            <p:cNvPr id="348" name="Google Shape;34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508" y="1893375"/>
              <a:ext cx="6924424" cy="4649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1"/>
            <p:cNvSpPr/>
            <p:nvPr/>
          </p:nvSpPr>
          <p:spPr>
            <a:xfrm>
              <a:off x="638075" y="1997475"/>
              <a:ext cx="1368600" cy="240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grpSp>
        <p:nvGrpSpPr>
          <p:cNvPr id="351" name="Google Shape;351;p31"/>
          <p:cNvGrpSpPr/>
          <p:nvPr/>
        </p:nvGrpSpPr>
        <p:grpSpPr>
          <a:xfrm>
            <a:off x="382233" y="1270001"/>
            <a:ext cx="3996277" cy="2256970"/>
            <a:chOff x="286675" y="952500"/>
            <a:chExt cx="3366000" cy="1333925"/>
          </a:xfrm>
        </p:grpSpPr>
        <p:sp>
          <p:nvSpPr>
            <p:cNvPr id="352" name="Google Shape;352;p31"/>
            <p:cNvSpPr/>
            <p:nvPr/>
          </p:nvSpPr>
          <p:spPr>
            <a:xfrm>
              <a:off x="286675" y="952500"/>
              <a:ext cx="3366000" cy="1010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1226575" y="1963325"/>
              <a:ext cx="1486200" cy="323100"/>
            </a:xfrm>
            <a:prstGeom prst="roundRect">
              <a:avLst>
                <a:gd name="adj" fmla="val 16667"/>
              </a:avLst>
            </a:prstGeom>
            <a:solidFill>
              <a:srgbClr val="8E7CC3"/>
            </a:solidFill>
            <a:ln w="28575" cap="flat" cmpd="sng">
              <a:solidFill>
                <a:srgbClr val="674E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733" b="1">
                  <a:solidFill>
                    <a:schemeClr val="lt1"/>
                  </a:solidFill>
                </a:rPr>
                <a:t>Token-Level</a:t>
              </a:r>
              <a:endParaRPr sz="1733" b="1">
                <a:solidFill>
                  <a:schemeClr val="lt1"/>
                </a:solidFill>
              </a:endParaRPr>
            </a:p>
          </p:txBody>
        </p:sp>
      </p:grpSp>
      <p:grpSp>
        <p:nvGrpSpPr>
          <p:cNvPr id="355" name="Google Shape;355;p31"/>
          <p:cNvGrpSpPr/>
          <p:nvPr/>
        </p:nvGrpSpPr>
        <p:grpSpPr>
          <a:xfrm>
            <a:off x="4901875" y="83401"/>
            <a:ext cx="4265876" cy="5106116"/>
            <a:chOff x="3810000" y="240675"/>
            <a:chExt cx="3273600" cy="3504725"/>
          </a:xfrm>
        </p:grpSpPr>
        <p:sp>
          <p:nvSpPr>
            <p:cNvPr id="356" name="Google Shape;356;p31"/>
            <p:cNvSpPr/>
            <p:nvPr/>
          </p:nvSpPr>
          <p:spPr>
            <a:xfrm>
              <a:off x="3810000" y="383600"/>
              <a:ext cx="3273600" cy="3361800"/>
            </a:xfrm>
            <a:prstGeom prst="roundRect">
              <a:avLst>
                <a:gd name="adj" fmla="val 9322"/>
              </a:avLst>
            </a:prstGeom>
            <a:noFill/>
            <a:ln w="2857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831800" y="240675"/>
              <a:ext cx="1486200" cy="323100"/>
            </a:xfrm>
            <a:prstGeom prst="roundRect">
              <a:avLst>
                <a:gd name="adj" fmla="val 16667"/>
              </a:avLst>
            </a:prstGeom>
            <a:solidFill>
              <a:srgbClr val="C27BA0"/>
            </a:solidFill>
            <a:ln w="2857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733" b="1" dirty="0" err="1">
                  <a:solidFill>
                    <a:schemeClr val="lt1"/>
                  </a:solidFill>
                </a:rPr>
                <a:t>Feature-Level</a:t>
              </a:r>
              <a:endParaRPr sz="1733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358" name="Google Shape;358;p31"/>
          <p:cNvSpPr txBox="1"/>
          <p:nvPr/>
        </p:nvSpPr>
        <p:spPr>
          <a:xfrm>
            <a:off x="9654567" y="1383333"/>
            <a:ext cx="2083600" cy="2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000" dirty="0" err="1"/>
              <a:t>Image</a:t>
            </a:r>
            <a:r>
              <a:rPr lang="pt-PT" sz="2000" dirty="0"/>
              <a:t> </a:t>
            </a:r>
            <a:r>
              <a:rPr lang="pt-PT" sz="2000" dirty="0" err="1"/>
              <a:t>features</a:t>
            </a:r>
            <a:r>
              <a:rPr lang="pt-PT" sz="2000" dirty="0"/>
              <a:t> are </a:t>
            </a:r>
            <a:r>
              <a:rPr lang="pt-PT" sz="2000" dirty="0" err="1"/>
              <a:t>processed</a:t>
            </a:r>
            <a:r>
              <a:rPr lang="pt-PT" sz="2000" dirty="0"/>
              <a:t> </a:t>
            </a:r>
            <a:r>
              <a:rPr lang="pt-PT" sz="2000" dirty="0" err="1"/>
              <a:t>through</a:t>
            </a:r>
            <a:r>
              <a:rPr lang="pt-PT" sz="2000" dirty="0"/>
              <a:t> a </a:t>
            </a:r>
            <a:r>
              <a:rPr lang="pt-PT" sz="2000" b="1" dirty="0" err="1"/>
              <a:t>separate</a:t>
            </a:r>
            <a:r>
              <a:rPr lang="pt-PT" sz="2000" b="1" dirty="0"/>
              <a:t> set</a:t>
            </a:r>
            <a:r>
              <a:rPr lang="pt-PT" sz="2000" dirty="0"/>
              <a:t> </a:t>
            </a:r>
            <a:r>
              <a:rPr lang="pt-PT" sz="2000" dirty="0" err="1"/>
              <a:t>of</a:t>
            </a:r>
            <a:r>
              <a:rPr lang="pt-PT" sz="2000" dirty="0"/>
              <a:t> QKV </a:t>
            </a:r>
            <a:r>
              <a:rPr lang="pt-PT" sz="2000" dirty="0" err="1"/>
              <a:t>matrices</a:t>
            </a:r>
            <a:r>
              <a:rPr lang="pt-PT" sz="2000" dirty="0"/>
              <a:t>, </a:t>
            </a:r>
            <a:r>
              <a:rPr lang="pt-PT" sz="2000" dirty="0" err="1"/>
              <a:t>specifically</a:t>
            </a:r>
            <a:r>
              <a:rPr lang="pt-PT" sz="2000" dirty="0"/>
              <a:t> </a:t>
            </a:r>
            <a:r>
              <a:rPr lang="pt-PT" sz="2000" dirty="0" err="1"/>
              <a:t>dedicated</a:t>
            </a:r>
            <a:r>
              <a:rPr lang="pt-PT" sz="2000" dirty="0"/>
              <a:t> to visual </a:t>
            </a:r>
            <a:r>
              <a:rPr lang="pt-PT" sz="2000" dirty="0" err="1"/>
              <a:t>tokens</a:t>
            </a:r>
            <a:r>
              <a:rPr lang="pt-PT" sz="2000" dirty="0"/>
              <a:t>.</a:t>
            </a:r>
            <a:endParaRPr sz="2000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D10A5E00-91B4-8722-9EC4-E03B5B4A29A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19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9AEC-3E62-E1A9-274A-973534EC32DC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Wang et al., </a:t>
            </a:r>
            <a:r>
              <a:rPr lang="en-US" sz="1400" dirty="0" err="1"/>
              <a:t>CogVLM</a:t>
            </a:r>
            <a:r>
              <a:rPr lang="en-US" sz="1400" dirty="0"/>
              <a:t>: Visual Expert for Pretrained Language Models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NeurIPS</a:t>
            </a:r>
            <a:r>
              <a:rPr lang="en-US" sz="1400" dirty="0"/>
              <a:t>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Rise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Multimodal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Large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Language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)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78900" y="1258370"/>
            <a:ext cx="1051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MLLMs</a:t>
            </a:r>
            <a:r>
              <a:rPr lang="pt-PT" sz="2267" dirty="0"/>
              <a:t> are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process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integrate</a:t>
            </a:r>
            <a:r>
              <a:rPr lang="pt-PT" sz="2267" dirty="0"/>
              <a:t> </a:t>
            </a:r>
            <a:r>
              <a:rPr lang="pt-PT" sz="2267" dirty="0" err="1"/>
              <a:t>multiple</a:t>
            </a:r>
            <a:r>
              <a:rPr lang="pt-PT" sz="2267" dirty="0"/>
              <a:t> </a:t>
            </a:r>
            <a:r>
              <a:rPr lang="pt-PT" sz="2267" dirty="0" err="1"/>
              <a:t>types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data </a:t>
            </a:r>
            <a:r>
              <a:rPr lang="pt-PT" sz="2267" b="1" dirty="0" err="1">
                <a:solidFill>
                  <a:srgbClr val="E69138"/>
                </a:solidFill>
              </a:rPr>
              <a:t>modalities</a:t>
            </a:r>
            <a:r>
              <a:rPr lang="pt-PT" sz="2267" b="1" dirty="0">
                <a:solidFill>
                  <a:srgbClr val="E69138"/>
                </a:solidFill>
              </a:rPr>
              <a:t>.</a:t>
            </a:r>
            <a:endParaRPr sz="2267" b="1" dirty="0">
              <a:solidFill>
                <a:srgbClr val="E69138"/>
              </a:solidFill>
            </a:endParaRPr>
          </a:p>
          <a:p>
            <a:pPr algn="just">
              <a:lnSpc>
                <a:spcPct val="115000"/>
              </a:lnSpc>
            </a:pPr>
            <a:endParaRPr sz="2267" b="1" dirty="0"/>
          </a:p>
        </p:txBody>
      </p:sp>
      <p:grpSp>
        <p:nvGrpSpPr>
          <p:cNvPr id="157" name="Google Shape;157;p19"/>
          <p:cNvGrpSpPr/>
          <p:nvPr/>
        </p:nvGrpSpPr>
        <p:grpSpPr>
          <a:xfrm>
            <a:off x="744676" y="1938011"/>
            <a:ext cx="10702648" cy="641613"/>
            <a:chOff x="439487" y="1685075"/>
            <a:chExt cx="8026986" cy="481210"/>
          </a:xfrm>
        </p:grpSpPr>
        <p:sp>
          <p:nvSpPr>
            <p:cNvPr id="158" name="Google Shape;158;p19"/>
            <p:cNvSpPr/>
            <p:nvPr/>
          </p:nvSpPr>
          <p:spPr>
            <a:xfrm>
              <a:off x="439487" y="1685085"/>
              <a:ext cx="1800300" cy="4812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/>
                <a:t>Text</a:t>
              </a:r>
              <a:endParaRPr sz="1867" b="1"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2515049" y="1685085"/>
              <a:ext cx="1800300" cy="4812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/>
                <a:t>Images</a:t>
              </a:r>
              <a:endParaRPr sz="1867" b="1"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4590611" y="1685075"/>
              <a:ext cx="1800300" cy="4812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/>
                <a:t>Audio</a:t>
              </a:r>
              <a:endParaRPr sz="1867" b="1"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6666173" y="1685075"/>
              <a:ext cx="1800300" cy="4812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/>
                <a:t>Sensory Data</a:t>
              </a:r>
              <a:endParaRPr sz="1867" b="1"/>
            </a:p>
          </p:txBody>
        </p:sp>
      </p:grpSp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l="12518" t="19837" r="8895" b="2852"/>
          <a:stretch/>
        </p:blipFill>
        <p:spPr>
          <a:xfrm>
            <a:off x="2629370" y="2763981"/>
            <a:ext cx="6566243" cy="30437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6C1A627-3E9B-BDEB-024C-F91D51DDA21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>
          <a:extLst>
            <a:ext uri="{FF2B5EF4-FFF2-40B4-BE49-F238E27FC236}">
              <a16:creationId xmlns:a16="http://schemas.microsoft.com/office/drawing/2014/main" id="{7F642AD9-1C53-8D7F-48C7-C2AF6016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>
            <a:extLst>
              <a:ext uri="{FF2B5EF4-FFF2-40B4-BE49-F238E27FC236}">
                <a16:creationId xmlns:a16="http://schemas.microsoft.com/office/drawing/2014/main" id="{8270C7A0-B9F3-D50B-5E35-7D2CC340F1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46" name="Google Shape;346;p31">
            <a:extLst>
              <a:ext uri="{FF2B5EF4-FFF2-40B4-BE49-F238E27FC236}">
                <a16:creationId xmlns:a16="http://schemas.microsoft.com/office/drawing/2014/main" id="{4157BB6E-B413-4327-9164-166B14EF3317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CogAgent</a:t>
            </a:r>
            <a:endParaRPr sz="2133" b="1" dirty="0"/>
          </a:p>
        </p:txBody>
      </p:sp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FA963303-9F99-59AF-9304-6CF01B584522}"/>
              </a:ext>
            </a:extLst>
          </p:cNvPr>
          <p:cNvSpPr txBox="1"/>
          <p:nvPr/>
        </p:nvSpPr>
        <p:spPr>
          <a:xfrm>
            <a:off x="9215252" y="1383333"/>
            <a:ext cx="2522915" cy="35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000" dirty="0" err="1"/>
              <a:t>On</a:t>
            </a:r>
            <a:r>
              <a:rPr lang="pt-PT" sz="2000" dirty="0"/>
              <a:t> top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capabilities</a:t>
            </a:r>
            <a:r>
              <a:rPr lang="pt-PT" sz="2000" dirty="0"/>
              <a:t>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CogVLM</a:t>
            </a:r>
            <a:r>
              <a:rPr lang="pt-PT" sz="2000" dirty="0"/>
              <a:t> </a:t>
            </a:r>
            <a:r>
              <a:rPr lang="pt-PT" sz="2000" dirty="0" err="1"/>
              <a:t>model</a:t>
            </a:r>
            <a:r>
              <a:rPr lang="pt-PT" sz="2000" dirty="0"/>
              <a:t>, </a:t>
            </a:r>
            <a:r>
              <a:rPr lang="pt-PT" sz="2000" b="1" dirty="0" err="1"/>
              <a:t>CogAgent</a:t>
            </a:r>
            <a:r>
              <a:rPr lang="pt-PT" sz="2000" dirty="0"/>
              <a:t> </a:t>
            </a:r>
            <a:r>
              <a:rPr lang="pt-PT" sz="2000" dirty="0" err="1"/>
              <a:t>further</a:t>
            </a:r>
            <a:r>
              <a:rPr lang="pt-PT" sz="2000" dirty="0"/>
              <a:t> </a:t>
            </a:r>
            <a:r>
              <a:rPr lang="pt-PT" sz="2000" dirty="0" err="1"/>
              <a:t>possesses</a:t>
            </a:r>
            <a:r>
              <a:rPr lang="pt-PT" sz="2000" dirty="0"/>
              <a:t> GUI </a:t>
            </a:r>
            <a:r>
              <a:rPr lang="pt-PT" sz="2000" b="1" dirty="0" err="1"/>
              <a:t>image</a:t>
            </a:r>
            <a:r>
              <a:rPr lang="pt-PT" sz="2000" b="1" dirty="0"/>
              <a:t> </a:t>
            </a:r>
            <a:r>
              <a:rPr lang="pt-PT" sz="2000" b="1" dirty="0" err="1"/>
              <a:t>agent</a:t>
            </a:r>
            <a:r>
              <a:rPr lang="pt-PT" sz="2000" b="1" dirty="0"/>
              <a:t> </a:t>
            </a:r>
            <a:r>
              <a:rPr lang="pt-PT" sz="2000" dirty="0" err="1"/>
              <a:t>capabilities</a:t>
            </a:r>
            <a:r>
              <a:rPr lang="pt-PT" sz="2000" dirty="0"/>
              <a:t>.</a:t>
            </a:r>
            <a:endParaRPr sz="2000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D28CDC8E-0208-7016-05C4-C7826932CA2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E7B3-D487-9ECD-E160-13B566317CFA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Hong et al., </a:t>
            </a:r>
            <a:r>
              <a:rPr lang="en-US" sz="1400" dirty="0" err="1"/>
              <a:t>CogAgent</a:t>
            </a:r>
            <a:r>
              <a:rPr lang="en-US" sz="1400" dirty="0"/>
              <a:t>: A Visual Language Model for GUI Agents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CVPR 2024</a:t>
            </a:r>
          </a:p>
        </p:txBody>
      </p:sp>
      <p:sp>
        <p:nvSpPr>
          <p:cNvPr id="6" name="Google Shape;331;p30">
            <a:extLst>
              <a:ext uri="{FF2B5EF4-FFF2-40B4-BE49-F238E27FC236}">
                <a16:creationId xmlns:a16="http://schemas.microsoft.com/office/drawing/2014/main" id="{E0ED8D89-A35D-DA58-978F-0D7B64CD23CD}"/>
              </a:ext>
            </a:extLst>
          </p:cNvPr>
          <p:cNvSpPr txBox="1">
            <a:spLocks/>
          </p:cNvSpPr>
          <p:nvPr/>
        </p:nvSpPr>
        <p:spPr>
          <a:xfrm>
            <a:off x="678900" y="432400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Mixing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Levels</a:t>
            </a:r>
            <a:endParaRPr lang="pt-PT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CC42C-14F7-2D74-E755-A7D05088F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00" y="1240786"/>
            <a:ext cx="8196053" cy="457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43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Bridging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Modality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Gap: 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Expert Modules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66" name="Google Shape;366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21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678900" y="1579000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369" name="Google Shape;369;p32"/>
          <p:cNvSpPr txBox="1"/>
          <p:nvPr/>
        </p:nvSpPr>
        <p:spPr>
          <a:xfrm>
            <a:off x="678900" y="1909211"/>
            <a:ext cx="1047875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b="1" dirty="0"/>
              <a:t>Expert modules </a:t>
            </a:r>
            <a:r>
              <a:rPr lang="pt-PT" sz="2133" dirty="0"/>
              <a:t>(e.g., </a:t>
            </a:r>
            <a:r>
              <a:rPr lang="pt-PT" sz="2133" dirty="0" err="1"/>
              <a:t>an</a:t>
            </a:r>
            <a:r>
              <a:rPr lang="pt-PT" sz="2133" dirty="0"/>
              <a:t> OCR </a:t>
            </a:r>
            <a:r>
              <a:rPr lang="pt-PT" sz="2133" dirty="0" err="1"/>
              <a:t>model</a:t>
            </a:r>
            <a:r>
              <a:rPr lang="pt-PT" sz="2133" dirty="0"/>
              <a:t> </a:t>
            </a:r>
            <a:r>
              <a:rPr lang="pt-PT" sz="2133" dirty="0" err="1"/>
              <a:t>that</a:t>
            </a:r>
            <a:r>
              <a:rPr lang="pt-PT" sz="2133" dirty="0"/>
              <a:t> </a:t>
            </a:r>
            <a:r>
              <a:rPr lang="pt-PT" sz="2133" dirty="0" err="1"/>
              <a:t>analyses</a:t>
            </a:r>
            <a:r>
              <a:rPr lang="pt-PT" sz="2133" dirty="0"/>
              <a:t> </a:t>
            </a:r>
            <a:r>
              <a:rPr lang="pt-PT" sz="2133" dirty="0" err="1"/>
              <a:t>images</a:t>
            </a:r>
            <a:r>
              <a:rPr lang="pt-PT" sz="2133" dirty="0"/>
              <a:t> </a:t>
            </a:r>
            <a:r>
              <a:rPr lang="pt-PT" sz="2133" dirty="0" err="1"/>
              <a:t>and</a:t>
            </a:r>
            <a:r>
              <a:rPr lang="pt-PT" sz="2133" dirty="0"/>
              <a:t> </a:t>
            </a:r>
            <a:r>
              <a:rPr lang="pt-PT" sz="2133" dirty="0" err="1"/>
              <a:t>extracts</a:t>
            </a:r>
            <a:r>
              <a:rPr lang="pt-PT" sz="2133" dirty="0"/>
              <a:t> </a:t>
            </a:r>
            <a:r>
              <a:rPr lang="pt-PT" sz="2133" dirty="0" err="1"/>
              <a:t>text</a:t>
            </a:r>
            <a:r>
              <a:rPr lang="pt-PT" sz="2133" dirty="0"/>
              <a:t>) are </a:t>
            </a:r>
            <a:r>
              <a:rPr lang="pt-PT" sz="2133" dirty="0" err="1"/>
              <a:t>pre-trained</a:t>
            </a:r>
            <a:r>
              <a:rPr lang="pt-PT" sz="2133" dirty="0"/>
              <a:t>, </a:t>
            </a:r>
            <a:r>
              <a:rPr lang="pt-PT" sz="2133" dirty="0" err="1"/>
              <a:t>task-specific</a:t>
            </a:r>
            <a:r>
              <a:rPr lang="pt-PT" sz="2133" dirty="0"/>
              <a:t> </a:t>
            </a:r>
            <a:r>
              <a:rPr lang="pt-PT" sz="2133" dirty="0" err="1"/>
              <a:t>models</a:t>
            </a:r>
            <a:r>
              <a:rPr lang="pt-PT" sz="2133" dirty="0"/>
              <a:t> </a:t>
            </a:r>
            <a:r>
              <a:rPr lang="pt-PT" sz="2133" dirty="0" err="1"/>
              <a:t>that</a:t>
            </a:r>
            <a:r>
              <a:rPr lang="pt-PT" sz="2133" dirty="0"/>
              <a:t> </a:t>
            </a:r>
            <a:r>
              <a:rPr lang="pt-PT" sz="2133" dirty="0" err="1"/>
              <a:t>will</a:t>
            </a:r>
            <a:r>
              <a:rPr lang="pt-PT" sz="2133" dirty="0"/>
              <a:t> </a:t>
            </a:r>
            <a:r>
              <a:rPr lang="pt-PT" sz="2133" dirty="0" err="1"/>
              <a:t>process</a:t>
            </a:r>
            <a:r>
              <a:rPr lang="pt-PT" sz="2133" dirty="0"/>
              <a:t> a </a:t>
            </a:r>
            <a:r>
              <a:rPr lang="pt-PT" sz="2133" dirty="0" err="1"/>
              <a:t>specific</a:t>
            </a:r>
            <a:r>
              <a:rPr lang="pt-PT" sz="2133" dirty="0"/>
              <a:t> </a:t>
            </a:r>
            <a:r>
              <a:rPr lang="pt-PT" sz="2133" dirty="0" err="1"/>
              <a:t>modality</a:t>
            </a:r>
            <a:r>
              <a:rPr lang="pt-PT" sz="2133" dirty="0"/>
              <a:t> to </a:t>
            </a:r>
            <a:r>
              <a:rPr lang="pt-PT" sz="2133" dirty="0" err="1"/>
              <a:t>convert</a:t>
            </a:r>
            <a:r>
              <a:rPr lang="pt-PT" sz="2133" dirty="0"/>
              <a:t> </a:t>
            </a:r>
            <a:r>
              <a:rPr lang="pt-PT" sz="2133" dirty="0" err="1"/>
              <a:t>it</a:t>
            </a:r>
            <a:r>
              <a:rPr lang="pt-PT" sz="2133" dirty="0"/>
              <a:t> </a:t>
            </a:r>
            <a:r>
              <a:rPr lang="pt-PT" sz="2133" dirty="0" err="1"/>
              <a:t>into</a:t>
            </a:r>
            <a:r>
              <a:rPr lang="pt-PT" sz="2133" dirty="0"/>
              <a:t> a textual </a:t>
            </a:r>
            <a:r>
              <a:rPr lang="pt-PT" sz="2133" dirty="0" err="1"/>
              <a:t>representation</a:t>
            </a:r>
            <a:r>
              <a:rPr lang="pt-PT" sz="2133" dirty="0"/>
              <a:t>, </a:t>
            </a:r>
            <a:r>
              <a:rPr lang="pt-PT" sz="2133" dirty="0" err="1"/>
              <a:t>before</a:t>
            </a:r>
            <a:r>
              <a:rPr lang="pt-PT" sz="2133" dirty="0"/>
              <a:t> </a:t>
            </a:r>
            <a:r>
              <a:rPr lang="pt-PT" sz="2133" dirty="0" err="1"/>
              <a:t>passing</a:t>
            </a:r>
            <a:r>
              <a:rPr lang="pt-PT" sz="2133" dirty="0"/>
              <a:t> </a:t>
            </a:r>
            <a:r>
              <a:rPr lang="pt-PT" sz="2133" dirty="0" err="1"/>
              <a:t>it</a:t>
            </a:r>
            <a:r>
              <a:rPr lang="pt-PT" sz="2133" dirty="0"/>
              <a:t> to </a:t>
            </a:r>
            <a:r>
              <a:rPr lang="pt-PT" sz="2133" dirty="0" err="1"/>
              <a:t>the</a:t>
            </a:r>
            <a:r>
              <a:rPr lang="pt-PT" sz="2133" dirty="0"/>
              <a:t> LLM.</a:t>
            </a:r>
            <a:endParaRPr sz="2133" dirty="0"/>
          </a:p>
        </p:txBody>
      </p:sp>
      <p:sp>
        <p:nvSpPr>
          <p:cNvPr id="370" name="Google Shape;370;p32"/>
          <p:cNvSpPr txBox="1"/>
          <p:nvPr/>
        </p:nvSpPr>
        <p:spPr>
          <a:xfrm>
            <a:off x="678900" y="1353369"/>
            <a:ext cx="10516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Goal</a:t>
            </a:r>
            <a:r>
              <a:rPr lang="pt-PT" sz="2267" b="1" dirty="0"/>
              <a:t>: </a:t>
            </a:r>
            <a:r>
              <a:rPr lang="pt-PT" sz="2267" dirty="0" err="1"/>
              <a:t>Convert</a:t>
            </a:r>
            <a:r>
              <a:rPr lang="pt-PT" sz="2267" dirty="0"/>
              <a:t> multimodal inputs to </a:t>
            </a:r>
            <a:r>
              <a:rPr lang="pt-PT" sz="2267" dirty="0" err="1"/>
              <a:t>language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without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the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need</a:t>
            </a:r>
            <a:r>
              <a:rPr lang="pt-PT" sz="2267" b="1" dirty="0">
                <a:solidFill>
                  <a:srgbClr val="E69138"/>
                </a:solidFill>
              </a:rPr>
              <a:t> for training.</a:t>
            </a:r>
            <a:endParaRPr sz="2267" b="1" dirty="0">
              <a:solidFill>
                <a:srgbClr val="E69138"/>
              </a:solidFill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678900" y="3184330"/>
            <a:ext cx="10516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/>
              <a:t>Works </a:t>
            </a:r>
            <a:r>
              <a:rPr lang="pt-PT" sz="2267" dirty="0" err="1"/>
              <a:t>well</a:t>
            </a:r>
            <a:r>
              <a:rPr lang="pt-PT" sz="2267" dirty="0"/>
              <a:t> for </a:t>
            </a:r>
            <a:r>
              <a:rPr lang="pt-PT" sz="2267" dirty="0" err="1"/>
              <a:t>applications</a:t>
            </a:r>
            <a:r>
              <a:rPr lang="pt-PT" sz="2267" dirty="0"/>
              <a:t> </a:t>
            </a:r>
            <a:r>
              <a:rPr lang="pt-PT" sz="2267" dirty="0" err="1"/>
              <a:t>like</a:t>
            </a:r>
            <a:r>
              <a:rPr lang="pt-PT" sz="2267" dirty="0"/>
              <a:t> </a:t>
            </a:r>
            <a:r>
              <a:rPr lang="pt-PT" sz="2267" b="1" dirty="0" err="1"/>
              <a:t>video</a:t>
            </a:r>
            <a:r>
              <a:rPr lang="pt-PT" sz="2267" b="1" dirty="0"/>
              <a:t>-to-</a:t>
            </a:r>
            <a:r>
              <a:rPr lang="pt-PT" sz="2267" b="1" dirty="0" err="1"/>
              <a:t>text</a:t>
            </a:r>
            <a:r>
              <a:rPr lang="pt-PT" sz="2267" b="1" dirty="0"/>
              <a:t>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b="1" dirty="0" err="1"/>
              <a:t>speech</a:t>
            </a:r>
            <a:r>
              <a:rPr lang="pt-PT" sz="2267" b="1" dirty="0"/>
              <a:t>-to-</a:t>
            </a:r>
            <a:r>
              <a:rPr lang="pt-PT" sz="2267" b="1" dirty="0" err="1"/>
              <a:t>text</a:t>
            </a:r>
            <a:r>
              <a:rPr lang="pt-PT" sz="2267" b="1" dirty="0"/>
              <a:t>.</a:t>
            </a:r>
            <a:endParaRPr sz="2267" b="1" dirty="0">
              <a:solidFill>
                <a:srgbClr val="E69138"/>
              </a:solidFill>
            </a:endParaRPr>
          </a:p>
        </p:txBody>
      </p:sp>
      <p:grpSp>
        <p:nvGrpSpPr>
          <p:cNvPr id="372" name="Google Shape;372;p32"/>
          <p:cNvGrpSpPr/>
          <p:nvPr/>
        </p:nvGrpSpPr>
        <p:grpSpPr>
          <a:xfrm>
            <a:off x="1911927" y="3988253"/>
            <a:ext cx="8348353" cy="1770800"/>
            <a:chOff x="2889000" y="3602275"/>
            <a:chExt cx="4351800" cy="1328100"/>
          </a:xfrm>
        </p:grpSpPr>
        <p:sp>
          <p:nvSpPr>
            <p:cNvPr id="373" name="Google Shape;373;p32"/>
            <p:cNvSpPr/>
            <p:nvPr/>
          </p:nvSpPr>
          <p:spPr>
            <a:xfrm>
              <a:off x="2889000" y="3919675"/>
              <a:ext cx="4351800" cy="1010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pt-PT" sz="2267">
                  <a:solidFill>
                    <a:schemeClr val="dk1"/>
                  </a:solidFill>
                </a:rPr>
                <a:t>Text cannot fully represent spatial or temporal relationships</a:t>
              </a:r>
              <a:endParaRPr sz="1867"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739500" y="3602275"/>
              <a:ext cx="2650800" cy="393600"/>
            </a:xfrm>
            <a:prstGeom prst="roundRect">
              <a:avLst>
                <a:gd name="adj" fmla="val 16667"/>
              </a:avLst>
            </a:prstGeom>
            <a:solidFill>
              <a:srgbClr val="E06666"/>
            </a:solidFill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267" b="1" dirty="0" err="1">
                  <a:solidFill>
                    <a:schemeClr val="lt1"/>
                  </a:solidFill>
                </a:rPr>
                <a:t>Information</a:t>
              </a:r>
              <a:r>
                <a:rPr lang="pt-PT" sz="2267" b="1" dirty="0">
                  <a:solidFill>
                    <a:schemeClr val="lt1"/>
                  </a:solidFill>
                </a:rPr>
                <a:t> </a:t>
              </a:r>
              <a:r>
                <a:rPr lang="pt-PT" sz="2267" b="1" dirty="0" err="1">
                  <a:solidFill>
                    <a:schemeClr val="lt1"/>
                  </a:solidFill>
                </a:rPr>
                <a:t>Loss</a:t>
              </a:r>
              <a:endParaRPr sz="2267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36CF6941-3A9F-D28C-927A-F32A08EFF2F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Expert Modules: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Socratic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Framework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82" name="Google Shape;382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 dirty="0" err="1"/>
              <a:t>Socratic</a:t>
            </a:r>
            <a:r>
              <a:rPr lang="pt-PT" sz="2133" b="1" dirty="0"/>
              <a:t> </a:t>
            </a:r>
            <a:r>
              <a:rPr lang="pt-PT" sz="2133" b="1" dirty="0" err="1"/>
              <a:t>Models</a:t>
            </a:r>
            <a:endParaRPr sz="2133" b="1" dirty="0"/>
          </a:p>
        </p:txBody>
      </p:sp>
      <p:sp>
        <p:nvSpPr>
          <p:cNvPr id="385" name="Google Shape;385;p33"/>
          <p:cNvSpPr txBox="1"/>
          <p:nvPr/>
        </p:nvSpPr>
        <p:spPr>
          <a:xfrm>
            <a:off x="678900" y="1579000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sp>
        <p:nvSpPr>
          <p:cNvPr id="387" name="Google Shape;387;p33"/>
          <p:cNvSpPr txBox="1"/>
          <p:nvPr/>
        </p:nvSpPr>
        <p:spPr>
          <a:xfrm>
            <a:off x="526600" y="1198994"/>
            <a:ext cx="109865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>
                <a:solidFill>
                  <a:srgbClr val="E69138"/>
                </a:solidFill>
              </a:rPr>
              <a:t>Socratic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Models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a </a:t>
            </a:r>
            <a:r>
              <a:rPr lang="pt-PT" sz="2267" dirty="0" err="1"/>
              <a:t>framework</a:t>
            </a:r>
            <a:r>
              <a:rPr lang="pt-PT" sz="2267" dirty="0"/>
              <a:t> in </a:t>
            </a:r>
            <a:r>
              <a:rPr lang="pt-PT" sz="2267" dirty="0" err="1"/>
              <a:t>which</a:t>
            </a:r>
            <a:r>
              <a:rPr lang="pt-PT" sz="2267" dirty="0"/>
              <a:t> </a:t>
            </a:r>
            <a:r>
              <a:rPr lang="pt-PT" sz="2267" dirty="0" err="1"/>
              <a:t>multiple</a:t>
            </a:r>
            <a:r>
              <a:rPr lang="pt-PT" sz="2267" dirty="0"/>
              <a:t> </a:t>
            </a:r>
            <a:r>
              <a:rPr lang="pt-PT" sz="2267" dirty="0" err="1"/>
              <a:t>pretrained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may</a:t>
            </a:r>
            <a:r>
              <a:rPr lang="pt-PT" sz="2267" dirty="0"/>
              <a:t> </a:t>
            </a:r>
            <a:r>
              <a:rPr lang="pt-PT" sz="2267" dirty="0" err="1"/>
              <a:t>be</a:t>
            </a:r>
            <a:r>
              <a:rPr lang="pt-PT" sz="2267" dirty="0"/>
              <a:t> </a:t>
            </a:r>
            <a:r>
              <a:rPr lang="pt-PT" sz="2267" dirty="0" err="1"/>
              <a:t>composed</a:t>
            </a:r>
            <a:r>
              <a:rPr lang="pt-PT" sz="2267" dirty="0"/>
              <a:t> </a:t>
            </a:r>
            <a:r>
              <a:rPr lang="pt-PT" sz="2267" dirty="0" err="1"/>
              <a:t>through</a:t>
            </a:r>
            <a:r>
              <a:rPr lang="pt-PT" sz="2267" dirty="0"/>
              <a:t> </a:t>
            </a:r>
            <a:r>
              <a:rPr lang="pt-PT" sz="2267" dirty="0" err="1"/>
              <a:t>language</a:t>
            </a:r>
            <a:r>
              <a:rPr lang="pt-PT" sz="2267" dirty="0"/>
              <a:t> (via </a:t>
            </a:r>
            <a:r>
              <a:rPr lang="pt-PT" sz="2267" dirty="0" err="1"/>
              <a:t>prompting</a:t>
            </a:r>
            <a:r>
              <a:rPr lang="pt-PT" sz="2267" dirty="0"/>
              <a:t>) </a:t>
            </a:r>
            <a:r>
              <a:rPr lang="pt-PT" sz="2267" dirty="0" err="1"/>
              <a:t>without</a:t>
            </a:r>
            <a:r>
              <a:rPr lang="pt-PT" sz="2267" dirty="0"/>
              <a:t> </a:t>
            </a:r>
            <a:r>
              <a:rPr lang="pt-PT" sz="2267" dirty="0" err="1"/>
              <a:t>requiring</a:t>
            </a:r>
            <a:r>
              <a:rPr lang="pt-PT" sz="2267" dirty="0"/>
              <a:t> training, to </a:t>
            </a:r>
            <a:r>
              <a:rPr lang="pt-PT" sz="2267" dirty="0" err="1"/>
              <a:t>perform</a:t>
            </a:r>
            <a:r>
              <a:rPr lang="pt-PT" sz="2267" dirty="0"/>
              <a:t> </a:t>
            </a:r>
            <a:r>
              <a:rPr lang="pt-PT" sz="2267" dirty="0" err="1"/>
              <a:t>new</a:t>
            </a:r>
            <a:r>
              <a:rPr lang="pt-PT" sz="2267" dirty="0"/>
              <a:t> </a:t>
            </a:r>
            <a:r>
              <a:rPr lang="pt-PT" sz="2267" dirty="0" err="1"/>
              <a:t>downstream</a:t>
            </a:r>
            <a:r>
              <a:rPr lang="pt-PT" sz="2267" dirty="0"/>
              <a:t> multimodal </a:t>
            </a:r>
            <a:r>
              <a:rPr lang="pt-PT" sz="2267" dirty="0" err="1"/>
              <a:t>tasks</a:t>
            </a:r>
            <a:r>
              <a:rPr lang="pt-PT" sz="2267" dirty="0"/>
              <a:t> (</a:t>
            </a:r>
            <a:r>
              <a:rPr lang="pt-PT" sz="2000" i="1" dirty="0"/>
              <a:t>e.g., </a:t>
            </a:r>
            <a:r>
              <a:rPr lang="pt-PT" sz="2000" i="1" dirty="0" err="1"/>
              <a:t>captioning</a:t>
            </a:r>
            <a:r>
              <a:rPr lang="pt-PT" sz="2000" i="1" dirty="0"/>
              <a:t>, robot </a:t>
            </a:r>
            <a:r>
              <a:rPr lang="pt-PT" sz="2000" i="1" dirty="0" err="1"/>
              <a:t>perception</a:t>
            </a:r>
            <a:r>
              <a:rPr lang="pt-PT" sz="2000" i="1" dirty="0"/>
              <a:t> </a:t>
            </a:r>
            <a:r>
              <a:rPr lang="pt-PT" sz="2000" i="1" dirty="0" err="1"/>
              <a:t>and</a:t>
            </a:r>
            <a:r>
              <a:rPr lang="pt-PT" sz="2000" i="1" dirty="0"/>
              <a:t> </a:t>
            </a:r>
            <a:r>
              <a:rPr lang="pt-PT" sz="2000" i="1" dirty="0" err="1"/>
              <a:t>planning</a:t>
            </a:r>
            <a:r>
              <a:rPr lang="pt-PT" sz="2000" i="1" dirty="0"/>
              <a:t>, ...</a:t>
            </a:r>
            <a:r>
              <a:rPr lang="pt-PT" sz="2400" dirty="0"/>
              <a:t>)</a:t>
            </a:r>
            <a:endParaRPr sz="2000" b="1" dirty="0">
              <a:solidFill>
                <a:srgbClr val="E69138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535B596-A10F-89BF-54F2-A8F11F32287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FACF2-87E9-E980-2727-7B98722B1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25" y="2822878"/>
            <a:ext cx="9745619" cy="296105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B613B51-53B0-694B-B829-99B0159900B8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Zheng et al., Socratic Models: Composing Zero-Shot Multimodal Reasoning with Language.</a:t>
            </a:r>
          </a:p>
          <a:p>
            <a:pPr marL="114300" indent="0">
              <a:buFont typeface="Arial"/>
              <a:buNone/>
            </a:pPr>
            <a:r>
              <a:rPr lang="en-US" sz="1400" dirty="0"/>
              <a:t>ICLR 2023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>
          <a:extLst>
            <a:ext uri="{FF2B5EF4-FFF2-40B4-BE49-F238E27FC236}">
              <a16:creationId xmlns:a16="http://schemas.microsoft.com/office/drawing/2014/main" id="{C45DD737-5DF1-88FE-A576-3A217D78C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>
            <a:extLst>
              <a:ext uri="{FF2B5EF4-FFF2-40B4-BE49-F238E27FC236}">
                <a16:creationId xmlns:a16="http://schemas.microsoft.com/office/drawing/2014/main" id="{762EF934-3791-FB98-75F8-18057AB57C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Expert Modules: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VideoChat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82" name="Google Shape;382;p33">
            <a:extLst>
              <a:ext uri="{FF2B5EF4-FFF2-40B4-BE49-F238E27FC236}">
                <a16:creationId xmlns:a16="http://schemas.microsoft.com/office/drawing/2014/main" id="{C3EB14C1-98C0-3570-E5F9-A1259749D1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84" name="Google Shape;384;p33">
            <a:extLst>
              <a:ext uri="{FF2B5EF4-FFF2-40B4-BE49-F238E27FC236}">
                <a16:creationId xmlns:a16="http://schemas.microsoft.com/office/drawing/2014/main" id="{832B4EE9-7BB4-767C-FDD5-7263E922F379}"/>
              </a:ext>
            </a:extLst>
          </p:cNvPr>
          <p:cNvSpPr/>
          <p:nvPr/>
        </p:nvSpPr>
        <p:spPr>
          <a:xfrm>
            <a:off x="9876400" y="0"/>
            <a:ext cx="2315600" cy="719200"/>
          </a:xfrm>
          <a:prstGeom prst="roundRect">
            <a:avLst>
              <a:gd name="adj" fmla="val 0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VideoChat</a:t>
            </a:r>
            <a:endParaRPr sz="2133" b="1"/>
          </a:p>
        </p:txBody>
      </p:sp>
      <p:sp>
        <p:nvSpPr>
          <p:cNvPr id="385" name="Google Shape;385;p33">
            <a:extLst>
              <a:ext uri="{FF2B5EF4-FFF2-40B4-BE49-F238E27FC236}">
                <a16:creationId xmlns:a16="http://schemas.microsoft.com/office/drawing/2014/main" id="{F0AC34F9-5316-80B8-B1BD-BF407C2EA8A2}"/>
              </a:ext>
            </a:extLst>
          </p:cNvPr>
          <p:cNvSpPr txBox="1"/>
          <p:nvPr/>
        </p:nvSpPr>
        <p:spPr>
          <a:xfrm>
            <a:off x="678900" y="1579000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pic>
        <p:nvPicPr>
          <p:cNvPr id="386" name="Google Shape;386;p33">
            <a:extLst>
              <a:ext uri="{FF2B5EF4-FFF2-40B4-BE49-F238E27FC236}">
                <a16:creationId xmlns:a16="http://schemas.microsoft.com/office/drawing/2014/main" id="{6F0A08FD-6B67-0486-947E-9FC53F5F3D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310" y="2422044"/>
            <a:ext cx="8261396" cy="343844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3">
            <a:extLst>
              <a:ext uri="{FF2B5EF4-FFF2-40B4-BE49-F238E27FC236}">
                <a16:creationId xmlns:a16="http://schemas.microsoft.com/office/drawing/2014/main" id="{664B302A-5505-0240-CEBA-D6BC50032222}"/>
              </a:ext>
            </a:extLst>
          </p:cNvPr>
          <p:cNvSpPr txBox="1"/>
          <p:nvPr/>
        </p:nvSpPr>
        <p:spPr>
          <a:xfrm>
            <a:off x="678900" y="1198994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VideoChat</a:t>
            </a:r>
            <a:r>
              <a:rPr lang="pt-PT" sz="2267" dirty="0"/>
              <a:t> </a:t>
            </a:r>
            <a:r>
              <a:rPr lang="pt-PT" sz="2267" dirty="0" err="1"/>
              <a:t>architecture</a:t>
            </a:r>
            <a:r>
              <a:rPr lang="pt-PT" sz="2267" dirty="0"/>
              <a:t> </a:t>
            </a:r>
            <a:r>
              <a:rPr lang="pt-PT" sz="2267" dirty="0" err="1"/>
              <a:t>attempts</a:t>
            </a:r>
            <a:r>
              <a:rPr lang="pt-PT" sz="2267" dirty="0"/>
              <a:t> to bypass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information</a:t>
            </a:r>
            <a:r>
              <a:rPr lang="pt-PT" sz="2267" dirty="0"/>
              <a:t> </a:t>
            </a:r>
            <a:r>
              <a:rPr lang="pt-PT" sz="2267" dirty="0" err="1"/>
              <a:t>loss</a:t>
            </a:r>
            <a:r>
              <a:rPr lang="pt-PT" sz="2267" dirty="0"/>
              <a:t> </a:t>
            </a:r>
            <a:r>
              <a:rPr lang="pt-PT" sz="2267" dirty="0" err="1"/>
              <a:t>limitation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expert modules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also</a:t>
            </a:r>
            <a:r>
              <a:rPr lang="pt-PT" sz="2267" dirty="0"/>
              <a:t> </a:t>
            </a:r>
            <a:r>
              <a:rPr lang="pt-PT" sz="2267" dirty="0" err="1"/>
              <a:t>including</a:t>
            </a:r>
            <a:r>
              <a:rPr lang="pt-PT" sz="2267" dirty="0"/>
              <a:t> </a:t>
            </a:r>
            <a:r>
              <a:rPr lang="pt-PT" sz="2267" dirty="0" err="1"/>
              <a:t>video</a:t>
            </a:r>
            <a:r>
              <a:rPr lang="pt-PT" sz="2267" dirty="0"/>
              <a:t> </a:t>
            </a:r>
            <a:r>
              <a:rPr lang="pt-PT" sz="2267" dirty="0" err="1"/>
              <a:t>embeddings</a:t>
            </a:r>
            <a:r>
              <a:rPr lang="pt-PT" sz="2267" dirty="0"/>
              <a:t> as input, in </a:t>
            </a:r>
            <a:r>
              <a:rPr lang="pt-PT" sz="2267" dirty="0" err="1"/>
              <a:t>order</a:t>
            </a:r>
            <a:r>
              <a:rPr lang="pt-PT" sz="2267" dirty="0"/>
              <a:t> to improve </a:t>
            </a:r>
            <a:r>
              <a:rPr lang="pt-PT" sz="2267" b="1" dirty="0" err="1">
                <a:solidFill>
                  <a:srgbClr val="E69138"/>
                </a:solidFill>
              </a:rPr>
              <a:t>spatial</a:t>
            </a:r>
            <a:r>
              <a:rPr lang="pt-PT" sz="2267" b="1" dirty="0">
                <a:solidFill>
                  <a:srgbClr val="E69138"/>
                </a:solidFill>
              </a:rPr>
              <a:t>-temporal </a:t>
            </a:r>
            <a:r>
              <a:rPr lang="pt-PT" sz="2267" b="1" dirty="0" err="1">
                <a:solidFill>
                  <a:srgbClr val="E69138"/>
                </a:solidFill>
              </a:rPr>
              <a:t>reasoning</a:t>
            </a:r>
            <a:endParaRPr sz="2267" b="1" dirty="0">
              <a:solidFill>
                <a:srgbClr val="E69138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A1DEE99-7AC6-AA71-0C09-1305933A6BE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23BBF-FD90-E46F-7CE8-1576E691C324}"/>
              </a:ext>
            </a:extLst>
          </p:cNvPr>
          <p:cNvSpPr txBox="1">
            <a:spLocks/>
          </p:cNvSpPr>
          <p:nvPr/>
        </p:nvSpPr>
        <p:spPr>
          <a:xfrm>
            <a:off x="3253838" y="6159212"/>
            <a:ext cx="9620003" cy="80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Li et al., </a:t>
            </a:r>
            <a:r>
              <a:rPr lang="en-US" sz="1400" dirty="0" err="1"/>
              <a:t>VideoChat</a:t>
            </a:r>
            <a:r>
              <a:rPr lang="en-US" sz="1400" dirty="0"/>
              <a:t>: Chat-Centric Video Understanding.</a:t>
            </a:r>
          </a:p>
          <a:p>
            <a:pPr marL="114300" indent="0">
              <a:buFont typeface="Arial"/>
              <a:buNone/>
            </a:pPr>
            <a:r>
              <a:rPr lang="en-US" sz="1400" dirty="0" err="1"/>
              <a:t>arXiv</a:t>
            </a:r>
            <a:r>
              <a:rPr lang="en-US" sz="1400" dirty="0"/>
              <a:t> preprint arXiv:2305.06355, 2023.</a:t>
            </a:r>
          </a:p>
        </p:txBody>
      </p:sp>
    </p:spTree>
    <p:extLst>
      <p:ext uri="{BB962C8B-B14F-4D97-AF65-F5344CB8AC3E}">
        <p14:creationId xmlns:p14="http://schemas.microsoft.com/office/powerpoint/2010/main" val="299481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Architecture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pre-trained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LLMs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395" name="Google Shape;395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24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397" name="Google Shape;397;p34"/>
          <p:cNvSpPr txBox="1"/>
          <p:nvPr/>
        </p:nvSpPr>
        <p:spPr>
          <a:xfrm>
            <a:off x="678900" y="1579000"/>
            <a:ext cx="105168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endParaRPr sz="2267"/>
          </a:p>
        </p:txBody>
      </p:sp>
      <p:pic>
        <p:nvPicPr>
          <p:cNvPr id="398" name="Google Shape;3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02" y="1696980"/>
            <a:ext cx="11444196" cy="290261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/>
          <p:nvPr/>
        </p:nvSpPr>
        <p:spPr>
          <a:xfrm>
            <a:off x="6436300" y="1740772"/>
            <a:ext cx="1516800" cy="2737200"/>
          </a:xfrm>
          <a:prstGeom prst="roundRect">
            <a:avLst>
              <a:gd name="adj" fmla="val 9755"/>
            </a:avLst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00" name="Google Shape;400;p34"/>
          <p:cNvSpPr txBox="1"/>
          <p:nvPr/>
        </p:nvSpPr>
        <p:spPr>
          <a:xfrm>
            <a:off x="7953100" y="4688213"/>
            <a:ext cx="35872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2000" b="1">
                <a:solidFill>
                  <a:srgbClr val="0B5394"/>
                </a:solidFill>
              </a:rPr>
              <a:t>Autoregressive generation</a:t>
            </a:r>
            <a:endParaRPr sz="2000" b="1">
              <a:solidFill>
                <a:srgbClr val="0B5394"/>
              </a:solidFill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10091933" y="2826913"/>
            <a:ext cx="1516800" cy="1662800"/>
          </a:xfrm>
          <a:prstGeom prst="roundRect">
            <a:avLst>
              <a:gd name="adj" fmla="val 10177"/>
            </a:avLst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/>
          </a:p>
        </p:txBody>
      </p:sp>
      <p:sp>
        <p:nvSpPr>
          <p:cNvPr id="402" name="Google Shape;402;p34"/>
          <p:cNvSpPr txBox="1"/>
          <p:nvPr/>
        </p:nvSpPr>
        <p:spPr>
          <a:xfrm>
            <a:off x="373902" y="4667813"/>
            <a:ext cx="7184631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2133" dirty="0" err="1"/>
              <a:t>Scaling</a:t>
            </a:r>
            <a:r>
              <a:rPr lang="pt-PT" sz="2133" dirty="0"/>
              <a:t> </a:t>
            </a:r>
            <a:r>
              <a:rPr lang="pt-PT" sz="2133" dirty="0" err="1"/>
              <a:t>up</a:t>
            </a:r>
            <a:r>
              <a:rPr lang="pt-PT" sz="2133" dirty="0"/>
              <a:t> in </a:t>
            </a:r>
            <a:r>
              <a:rPr lang="pt-PT" sz="2133" b="1" dirty="0" err="1">
                <a:solidFill>
                  <a:srgbClr val="A64D79"/>
                </a:solidFill>
              </a:rPr>
              <a:t>parameters</a:t>
            </a:r>
            <a:r>
              <a:rPr lang="pt-PT" sz="2133" dirty="0"/>
              <a:t> </a:t>
            </a:r>
            <a:r>
              <a:rPr lang="pt-PT" sz="2133" dirty="0" err="1"/>
              <a:t>usually</a:t>
            </a:r>
            <a:r>
              <a:rPr lang="pt-PT" sz="2133" dirty="0"/>
              <a:t> leads to </a:t>
            </a:r>
            <a:r>
              <a:rPr lang="pt-PT" sz="2133" dirty="0" err="1"/>
              <a:t>better</a:t>
            </a:r>
            <a:r>
              <a:rPr lang="pt-PT" sz="2133" dirty="0"/>
              <a:t> performance</a:t>
            </a:r>
            <a:endParaRPr sz="2133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D09139E-0DFE-7B53-B6B0-CEB46BD99B8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643" y="-1"/>
            <a:ext cx="6965646" cy="585453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0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A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World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91" name="Google Shape;691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25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693" name="Google Shape;693;p50"/>
          <p:cNvSpPr txBox="1"/>
          <p:nvPr/>
        </p:nvSpPr>
        <p:spPr>
          <a:xfrm>
            <a:off x="740533" y="1680067"/>
            <a:ext cx="5683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field</a:t>
            </a:r>
            <a:r>
              <a:rPr lang="pt-PT" sz="2267" dirty="0"/>
              <a:t> </a:t>
            </a:r>
            <a:r>
              <a:rPr lang="pt-PT" sz="2267" dirty="0" err="1"/>
              <a:t>has</a:t>
            </a:r>
            <a:r>
              <a:rPr lang="pt-PT" sz="2267" dirty="0"/>
              <a:t> </a:t>
            </a:r>
            <a:r>
              <a:rPr lang="pt-PT" sz="2267" dirty="0" err="1"/>
              <a:t>seen</a:t>
            </a:r>
            <a:r>
              <a:rPr lang="pt-PT" sz="2267" dirty="0"/>
              <a:t> </a:t>
            </a:r>
            <a:r>
              <a:rPr lang="pt-PT" sz="2267" b="1" dirty="0"/>
              <a:t>exponential </a:t>
            </a:r>
            <a:r>
              <a:rPr lang="pt-PT" sz="2267" b="1" dirty="0" err="1"/>
              <a:t>growth</a:t>
            </a:r>
            <a:r>
              <a:rPr lang="pt-PT" sz="2267" dirty="0"/>
              <a:t> in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number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MLLMs</a:t>
            </a:r>
            <a:r>
              <a:rPr lang="pt-PT" sz="2267" dirty="0"/>
              <a:t>,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dirty="0" err="1"/>
              <a:t>many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building</a:t>
            </a:r>
            <a:r>
              <a:rPr lang="pt-PT" sz="2267" dirty="0"/>
              <a:t> </a:t>
            </a:r>
            <a:r>
              <a:rPr lang="pt-PT" sz="2267" dirty="0" err="1"/>
              <a:t>upon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previous</a:t>
            </a:r>
            <a:r>
              <a:rPr lang="pt-PT" sz="2267" dirty="0"/>
              <a:t> </a:t>
            </a:r>
            <a:r>
              <a:rPr lang="pt-PT" sz="2267" dirty="0" err="1"/>
              <a:t>architectures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694" name="Google Shape;694;p50"/>
          <p:cNvSpPr txBox="1"/>
          <p:nvPr/>
        </p:nvSpPr>
        <p:spPr>
          <a:xfrm>
            <a:off x="750555" y="3320977"/>
            <a:ext cx="432021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pt-PT" sz="2267" dirty="0" err="1"/>
              <a:t>From</a:t>
            </a:r>
            <a:r>
              <a:rPr lang="pt-PT" sz="2267" dirty="0"/>
              <a:t> </a:t>
            </a:r>
            <a:r>
              <a:rPr lang="pt-PT" sz="2267" dirty="0" err="1"/>
              <a:t>task-specific</a:t>
            </a:r>
            <a:r>
              <a:rPr lang="pt-PT" sz="2267" dirty="0"/>
              <a:t> to </a:t>
            </a:r>
            <a:r>
              <a:rPr lang="pt-PT" sz="2267" dirty="0" err="1"/>
              <a:t>generalized</a:t>
            </a:r>
            <a:r>
              <a:rPr lang="pt-PT" sz="2267" dirty="0"/>
              <a:t> </a:t>
            </a:r>
            <a:r>
              <a:rPr lang="pt-PT" sz="2267" dirty="0" err="1"/>
              <a:t>tasks</a:t>
            </a:r>
            <a:r>
              <a:rPr lang="pt-PT" sz="2267" dirty="0"/>
              <a:t>!</a:t>
            </a:r>
            <a:endParaRPr sz="2267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0DDD5A3-EDA2-3A62-3C22-B18EA07FFFF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CE0812E1-494B-C6E0-04C3-29FBB7A4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BAD3F62D-16B9-E67A-7D77-21DD594DCA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47BE5F9F-A063-0E66-26B8-51DE20B37B09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7ECDD803-E976-4DED-0036-A6B6853CF6D3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7B8460D6-76D4-E47C-D318-C52F97A73420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53AA99E6-46B6-910E-6EE5-013CF94150A7}"/>
              </a:ext>
            </a:extLst>
          </p:cNvPr>
          <p:cNvSpPr txBox="1">
            <a:spLocks/>
          </p:cNvSpPr>
          <p:nvPr/>
        </p:nvSpPr>
        <p:spPr>
          <a:xfrm>
            <a:off x="1523999" y="3283555"/>
            <a:ext cx="9834563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https://huggingface.co/blog/paligemma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>
              <a:buSzPts val="4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SzPts val="4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https://colab.research.google.com/drive/1gOhRCFyt9yIoasJkd4VoaHcIqJPdJnlg?usp=sharing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D543BAEE-6DBA-FD26-6A91-FE374F1229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26</a:t>
            </a:fld>
            <a:endParaRPr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96008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41B2D-13CB-FED4-ABF5-1BF2DB31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C5D2-3508-EB2A-00AE-71BF7BE5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D9860-CBB7-E979-7ACB-BC6048A80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MLLM Architectures</a:t>
            </a:r>
          </a:p>
          <a:p>
            <a:endParaRPr lang="en-US" b="1" dirty="0"/>
          </a:p>
          <a:p>
            <a:r>
              <a:rPr lang="en-US" b="1" dirty="0"/>
              <a:t>Model Training and Evaluation</a:t>
            </a:r>
          </a:p>
          <a:p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EEFA7BDA-6CB0-9BDF-5D5A-E4E5ED0CC84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927418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Training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Strategy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&amp; Data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10" name="Google Shape;410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678900" y="1222742"/>
            <a:ext cx="10958918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/>
              <a:t>A Multimodal </a:t>
            </a:r>
            <a:r>
              <a:rPr lang="pt-PT" sz="2267" dirty="0" err="1"/>
              <a:t>Large</a:t>
            </a:r>
            <a:r>
              <a:rPr lang="pt-PT" sz="2267" dirty="0"/>
              <a:t> </a:t>
            </a:r>
            <a:r>
              <a:rPr lang="pt-PT" sz="2267" dirty="0" err="1"/>
              <a:t>Language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often</a:t>
            </a:r>
            <a:r>
              <a:rPr lang="pt-PT" sz="2267" dirty="0"/>
              <a:t> </a:t>
            </a:r>
            <a:r>
              <a:rPr lang="pt-PT" sz="2267" dirty="0" err="1"/>
              <a:t>undergoes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three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stages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training,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dirty="0" err="1"/>
              <a:t>each</a:t>
            </a:r>
            <a:r>
              <a:rPr lang="pt-PT" sz="2267" dirty="0"/>
              <a:t> </a:t>
            </a:r>
            <a:r>
              <a:rPr lang="pt-PT" sz="2267" dirty="0" err="1"/>
              <a:t>phase</a:t>
            </a:r>
            <a:r>
              <a:rPr lang="pt-PT" sz="2267" dirty="0"/>
              <a:t> </a:t>
            </a:r>
            <a:r>
              <a:rPr lang="pt-PT" sz="2267" dirty="0" err="1"/>
              <a:t>requiring</a:t>
            </a:r>
            <a:r>
              <a:rPr lang="pt-PT" sz="2267" dirty="0"/>
              <a:t> </a:t>
            </a:r>
            <a:r>
              <a:rPr lang="pt-PT" sz="2267" dirty="0" err="1"/>
              <a:t>different</a:t>
            </a:r>
            <a:r>
              <a:rPr lang="pt-PT" sz="2267" dirty="0"/>
              <a:t> </a:t>
            </a:r>
            <a:r>
              <a:rPr lang="pt-PT" sz="2267" dirty="0" err="1"/>
              <a:t>types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data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fulfilling</a:t>
            </a:r>
            <a:r>
              <a:rPr lang="pt-PT" sz="2267" dirty="0"/>
              <a:t> </a:t>
            </a:r>
            <a:r>
              <a:rPr lang="pt-PT" sz="2267" dirty="0" err="1"/>
              <a:t>different</a:t>
            </a:r>
            <a:r>
              <a:rPr lang="pt-PT" sz="2267" dirty="0"/>
              <a:t> </a:t>
            </a:r>
            <a:r>
              <a:rPr lang="pt-PT" sz="2267" dirty="0" err="1"/>
              <a:t>objectives</a:t>
            </a:r>
            <a:r>
              <a:rPr lang="pt-PT" sz="2267" dirty="0"/>
              <a:t>.</a:t>
            </a:r>
            <a:endParaRPr sz="2267" dirty="0"/>
          </a:p>
        </p:txBody>
      </p:sp>
      <p:grpSp>
        <p:nvGrpSpPr>
          <p:cNvPr id="413" name="Google Shape;413;p35"/>
          <p:cNvGrpSpPr/>
          <p:nvPr/>
        </p:nvGrpSpPr>
        <p:grpSpPr>
          <a:xfrm>
            <a:off x="781669" y="2256818"/>
            <a:ext cx="10628663" cy="1114300"/>
            <a:chOff x="823034" y="2219425"/>
            <a:chExt cx="7971497" cy="835725"/>
          </a:xfrm>
        </p:grpSpPr>
        <p:grpSp>
          <p:nvGrpSpPr>
            <p:cNvPr id="414" name="Google Shape;414;p35"/>
            <p:cNvGrpSpPr/>
            <p:nvPr/>
          </p:nvGrpSpPr>
          <p:grpSpPr>
            <a:xfrm>
              <a:off x="823034" y="2219425"/>
              <a:ext cx="2450749" cy="835725"/>
              <a:chOff x="823025" y="2219425"/>
              <a:chExt cx="2589275" cy="835725"/>
            </a:xfrm>
          </p:grpSpPr>
          <p:sp>
            <p:nvSpPr>
              <p:cNvPr id="415" name="Google Shape;415;p35"/>
              <p:cNvSpPr/>
              <p:nvPr/>
            </p:nvSpPr>
            <p:spPr>
              <a:xfrm>
                <a:off x="989500" y="2506450"/>
                <a:ext cx="2422800" cy="5487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E6913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000" b="1" dirty="0" err="1"/>
                  <a:t>Pre</a:t>
                </a:r>
                <a:r>
                  <a:rPr lang="pt-PT" sz="2000" b="1" dirty="0"/>
                  <a:t>-training</a:t>
                </a:r>
                <a:endParaRPr sz="2000" b="1" dirty="0"/>
              </a:p>
            </p:txBody>
          </p:sp>
          <p:sp>
            <p:nvSpPr>
              <p:cNvPr id="416" name="Google Shape;416;p35"/>
              <p:cNvSpPr/>
              <p:nvPr/>
            </p:nvSpPr>
            <p:spPr>
              <a:xfrm>
                <a:off x="823025" y="2219425"/>
                <a:ext cx="548700" cy="548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667" b="1">
                    <a:solidFill>
                      <a:schemeClr val="lt1"/>
                    </a:solidFill>
                  </a:rPr>
                  <a:t>1</a:t>
                </a:r>
                <a:endParaRPr sz="2667" b="1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17" name="Google Shape;417;p35"/>
            <p:cNvGrpSpPr/>
            <p:nvPr/>
          </p:nvGrpSpPr>
          <p:grpSpPr>
            <a:xfrm>
              <a:off x="3583408" y="2219425"/>
              <a:ext cx="2450749" cy="835725"/>
              <a:chOff x="4480250" y="2219425"/>
              <a:chExt cx="2589275" cy="835725"/>
            </a:xfrm>
          </p:grpSpPr>
          <p:sp>
            <p:nvSpPr>
              <p:cNvPr id="418" name="Google Shape;418;p35"/>
              <p:cNvSpPr/>
              <p:nvPr/>
            </p:nvSpPr>
            <p:spPr>
              <a:xfrm>
                <a:off x="4646725" y="2506450"/>
                <a:ext cx="2422800" cy="5487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E6913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000" b="1"/>
                  <a:t>Instruction Tuning</a:t>
                </a:r>
                <a:endParaRPr sz="2000" b="1"/>
              </a:p>
            </p:txBody>
          </p:sp>
          <p:sp>
            <p:nvSpPr>
              <p:cNvPr id="419" name="Google Shape;419;p35"/>
              <p:cNvSpPr/>
              <p:nvPr/>
            </p:nvSpPr>
            <p:spPr>
              <a:xfrm>
                <a:off x="4480250" y="2219425"/>
                <a:ext cx="548700" cy="548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667" b="1">
                    <a:solidFill>
                      <a:schemeClr val="lt1"/>
                    </a:solidFill>
                  </a:rPr>
                  <a:t>2</a:t>
                </a:r>
                <a:endParaRPr sz="2667" b="1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20" name="Google Shape;420;p35"/>
            <p:cNvGrpSpPr/>
            <p:nvPr/>
          </p:nvGrpSpPr>
          <p:grpSpPr>
            <a:xfrm>
              <a:off x="6343783" y="2219425"/>
              <a:ext cx="2450749" cy="835725"/>
              <a:chOff x="4480250" y="2219425"/>
              <a:chExt cx="2589275" cy="835725"/>
            </a:xfrm>
          </p:grpSpPr>
          <p:sp>
            <p:nvSpPr>
              <p:cNvPr id="421" name="Google Shape;421;p35"/>
              <p:cNvSpPr/>
              <p:nvPr/>
            </p:nvSpPr>
            <p:spPr>
              <a:xfrm>
                <a:off x="4646725" y="2506450"/>
                <a:ext cx="2422800" cy="5487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E6913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000" b="1"/>
                  <a:t>Alignment Tuning</a:t>
                </a:r>
                <a:endParaRPr sz="2000" b="1"/>
              </a:p>
            </p:txBody>
          </p:sp>
          <p:sp>
            <p:nvSpPr>
              <p:cNvPr id="422" name="Google Shape;422;p35"/>
              <p:cNvSpPr/>
              <p:nvPr/>
            </p:nvSpPr>
            <p:spPr>
              <a:xfrm>
                <a:off x="4480250" y="2219425"/>
                <a:ext cx="548700" cy="548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E691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pt-PT" sz="2667" b="1">
                    <a:solidFill>
                      <a:schemeClr val="lt1"/>
                    </a:solidFill>
                  </a:rPr>
                  <a:t>3</a:t>
                </a:r>
                <a:endParaRPr sz="2667" b="1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423" name="Google Shape;423;p35"/>
          <p:cNvSpPr txBox="1"/>
          <p:nvPr/>
        </p:nvSpPr>
        <p:spPr>
          <a:xfrm>
            <a:off x="900199" y="3371117"/>
            <a:ext cx="3298703" cy="2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1867" dirty="0" err="1"/>
              <a:t>Aims</a:t>
            </a:r>
            <a:r>
              <a:rPr lang="pt-PT" sz="1867" dirty="0"/>
              <a:t> to </a:t>
            </a:r>
            <a:r>
              <a:rPr lang="pt-PT" sz="1867" dirty="0" err="1"/>
              <a:t>align</a:t>
            </a:r>
            <a:r>
              <a:rPr lang="pt-PT" sz="1867" dirty="0"/>
              <a:t> </a:t>
            </a:r>
            <a:r>
              <a:rPr lang="pt-PT" sz="1867" dirty="0" err="1"/>
              <a:t>different</a:t>
            </a:r>
            <a:r>
              <a:rPr lang="pt-PT" sz="1867" dirty="0"/>
              <a:t> </a:t>
            </a:r>
            <a:r>
              <a:rPr lang="pt-PT" sz="1867" dirty="0" err="1"/>
              <a:t>modalities</a:t>
            </a:r>
            <a:r>
              <a:rPr lang="pt-PT" sz="1867" dirty="0"/>
              <a:t> </a:t>
            </a:r>
            <a:r>
              <a:rPr lang="pt-PT" sz="1867" dirty="0" err="1"/>
              <a:t>and</a:t>
            </a:r>
            <a:r>
              <a:rPr lang="pt-PT" sz="1867" dirty="0"/>
              <a:t> </a:t>
            </a:r>
            <a:r>
              <a:rPr lang="pt-PT" sz="1867" dirty="0" err="1"/>
              <a:t>learn</a:t>
            </a:r>
            <a:r>
              <a:rPr lang="pt-PT" sz="1867" dirty="0"/>
              <a:t> multimodal </a:t>
            </a:r>
            <a:r>
              <a:rPr lang="pt-PT" sz="1867" dirty="0" err="1"/>
              <a:t>world</a:t>
            </a:r>
            <a:r>
              <a:rPr lang="pt-PT" sz="1867" dirty="0"/>
              <a:t> </a:t>
            </a:r>
            <a:r>
              <a:rPr lang="pt-PT" sz="1867" dirty="0" err="1"/>
              <a:t>knowledge</a:t>
            </a:r>
            <a:r>
              <a:rPr lang="pt-PT" sz="1867" dirty="0"/>
              <a:t>.</a:t>
            </a:r>
            <a:endParaRPr sz="1867" dirty="0"/>
          </a:p>
          <a:p>
            <a:pPr algn="just">
              <a:lnSpc>
                <a:spcPct val="115000"/>
              </a:lnSpc>
            </a:pPr>
            <a:endParaRPr sz="800" dirty="0"/>
          </a:p>
          <a:p>
            <a:pPr algn="just">
              <a:lnSpc>
                <a:spcPct val="115000"/>
              </a:lnSpc>
            </a:pPr>
            <a:r>
              <a:rPr lang="pt-PT" sz="1867" b="1" dirty="0"/>
              <a:t>Data: </a:t>
            </a:r>
            <a:r>
              <a:rPr lang="pt-PT" sz="1867" dirty="0" err="1"/>
              <a:t>Large-scale</a:t>
            </a:r>
            <a:r>
              <a:rPr lang="pt-PT" sz="1867" dirty="0"/>
              <a:t> </a:t>
            </a:r>
            <a:r>
              <a:rPr lang="pt-PT" sz="1867" dirty="0" err="1"/>
              <a:t>dataset</a:t>
            </a:r>
            <a:r>
              <a:rPr lang="pt-PT" sz="1867" dirty="0"/>
              <a:t> </a:t>
            </a:r>
            <a:r>
              <a:rPr lang="pt-PT" sz="1867" dirty="0" err="1"/>
              <a:t>of</a:t>
            </a:r>
            <a:r>
              <a:rPr lang="pt-PT" sz="1867" dirty="0"/>
              <a:t> </a:t>
            </a:r>
            <a:r>
              <a:rPr lang="pt-PT" sz="1867" dirty="0" err="1"/>
              <a:t>image-text</a:t>
            </a:r>
            <a:r>
              <a:rPr lang="pt-PT" sz="1867" dirty="0"/>
              <a:t> </a:t>
            </a:r>
            <a:r>
              <a:rPr lang="pt-PT" sz="1867" dirty="0" err="1"/>
              <a:t>pairs</a:t>
            </a:r>
            <a:endParaRPr sz="1867" dirty="0"/>
          </a:p>
        </p:txBody>
      </p:sp>
      <p:sp>
        <p:nvSpPr>
          <p:cNvPr id="424" name="Google Shape;424;p35"/>
          <p:cNvSpPr txBox="1"/>
          <p:nvPr/>
        </p:nvSpPr>
        <p:spPr>
          <a:xfrm>
            <a:off x="4605133" y="3371117"/>
            <a:ext cx="3267200" cy="2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1867" dirty="0" err="1"/>
              <a:t>Aims</a:t>
            </a:r>
            <a:r>
              <a:rPr lang="pt-PT" sz="1867" dirty="0"/>
              <a:t> to </a:t>
            </a:r>
            <a:r>
              <a:rPr lang="pt-PT" sz="1867" dirty="0" err="1"/>
              <a:t>teach</a:t>
            </a:r>
            <a:r>
              <a:rPr lang="pt-PT" sz="1867" dirty="0"/>
              <a:t> </a:t>
            </a:r>
            <a:r>
              <a:rPr lang="pt-PT" sz="1867" dirty="0" err="1"/>
              <a:t>models</a:t>
            </a:r>
            <a:r>
              <a:rPr lang="pt-PT" sz="1867" dirty="0"/>
              <a:t> to </a:t>
            </a:r>
            <a:r>
              <a:rPr lang="pt-PT" sz="1867" dirty="0" err="1"/>
              <a:t>better</a:t>
            </a:r>
            <a:r>
              <a:rPr lang="pt-PT" sz="1867" dirty="0"/>
              <a:t> </a:t>
            </a:r>
            <a:r>
              <a:rPr lang="pt-PT" sz="1867" dirty="0" err="1"/>
              <a:t>understand</a:t>
            </a:r>
            <a:r>
              <a:rPr lang="pt-PT" sz="1867" dirty="0"/>
              <a:t> </a:t>
            </a:r>
            <a:r>
              <a:rPr lang="pt-PT" sz="1867" dirty="0" err="1"/>
              <a:t>the</a:t>
            </a:r>
            <a:r>
              <a:rPr lang="pt-PT" sz="1867" dirty="0"/>
              <a:t> </a:t>
            </a:r>
            <a:r>
              <a:rPr lang="pt-PT" sz="1867" dirty="0" err="1"/>
              <a:t>instructions</a:t>
            </a:r>
            <a:r>
              <a:rPr lang="pt-PT" sz="1867" dirty="0"/>
              <a:t> </a:t>
            </a:r>
            <a:r>
              <a:rPr lang="pt-PT" sz="1867" dirty="0" err="1"/>
              <a:t>from</a:t>
            </a:r>
            <a:r>
              <a:rPr lang="pt-PT" sz="1867" dirty="0"/>
              <a:t> </a:t>
            </a:r>
            <a:r>
              <a:rPr lang="pt-PT" sz="1867" dirty="0" err="1"/>
              <a:t>users</a:t>
            </a:r>
            <a:r>
              <a:rPr lang="pt-PT" sz="1867" dirty="0"/>
              <a:t> </a:t>
            </a:r>
            <a:r>
              <a:rPr lang="pt-PT" sz="1867" dirty="0" err="1"/>
              <a:t>and</a:t>
            </a:r>
            <a:r>
              <a:rPr lang="pt-PT" sz="1867" dirty="0"/>
              <a:t> </a:t>
            </a:r>
            <a:r>
              <a:rPr lang="pt-PT" sz="1867" dirty="0" err="1"/>
              <a:t>fulfill</a:t>
            </a:r>
            <a:r>
              <a:rPr lang="pt-PT" sz="1867" dirty="0"/>
              <a:t> </a:t>
            </a:r>
            <a:r>
              <a:rPr lang="pt-PT" sz="1867" dirty="0" err="1"/>
              <a:t>the</a:t>
            </a:r>
            <a:r>
              <a:rPr lang="pt-PT" sz="1867" dirty="0"/>
              <a:t> </a:t>
            </a:r>
            <a:r>
              <a:rPr lang="pt-PT" sz="1867" dirty="0" err="1"/>
              <a:t>demanded</a:t>
            </a:r>
            <a:r>
              <a:rPr lang="pt-PT" sz="1867" dirty="0"/>
              <a:t> </a:t>
            </a:r>
            <a:r>
              <a:rPr lang="pt-PT" sz="1867" dirty="0" err="1"/>
              <a:t>tasks</a:t>
            </a:r>
            <a:r>
              <a:rPr lang="pt-PT" sz="1867" dirty="0"/>
              <a:t>.</a:t>
            </a:r>
            <a:endParaRPr sz="1867" dirty="0"/>
          </a:p>
          <a:p>
            <a:pPr algn="just">
              <a:lnSpc>
                <a:spcPct val="115000"/>
              </a:lnSpc>
            </a:pPr>
            <a:r>
              <a:rPr lang="pt-PT" sz="1867" dirty="0" err="1"/>
              <a:t>Integration</a:t>
            </a:r>
            <a:r>
              <a:rPr lang="pt-PT" sz="1867" dirty="0"/>
              <a:t> </a:t>
            </a:r>
            <a:r>
              <a:rPr lang="pt-PT" sz="1867" dirty="0" err="1"/>
              <a:t>of</a:t>
            </a:r>
            <a:r>
              <a:rPr lang="pt-PT" sz="1867" dirty="0"/>
              <a:t> </a:t>
            </a:r>
            <a:r>
              <a:rPr lang="pt-PT" sz="1867" dirty="0" err="1"/>
              <a:t>safety</a:t>
            </a:r>
            <a:r>
              <a:rPr lang="pt-PT" sz="1867" dirty="0"/>
              <a:t>.</a:t>
            </a:r>
            <a:endParaRPr sz="1867" dirty="0"/>
          </a:p>
          <a:p>
            <a:pPr algn="just">
              <a:lnSpc>
                <a:spcPct val="115000"/>
              </a:lnSpc>
            </a:pPr>
            <a:endParaRPr sz="800" dirty="0"/>
          </a:p>
          <a:p>
            <a:pPr algn="just">
              <a:lnSpc>
                <a:spcPct val="115000"/>
              </a:lnSpc>
            </a:pPr>
            <a:r>
              <a:rPr lang="pt-PT" sz="1867" b="1" dirty="0"/>
              <a:t>Data: </a:t>
            </a:r>
            <a:r>
              <a:rPr lang="pt-PT" sz="1867" dirty="0" err="1"/>
              <a:t>Task-specific</a:t>
            </a:r>
            <a:r>
              <a:rPr lang="pt-PT" sz="1867" dirty="0"/>
              <a:t> </a:t>
            </a:r>
            <a:r>
              <a:rPr lang="pt-PT" sz="1867" dirty="0" err="1"/>
              <a:t>datasets</a:t>
            </a:r>
            <a:endParaRPr sz="1867" dirty="0"/>
          </a:p>
        </p:txBody>
      </p:sp>
      <p:sp>
        <p:nvSpPr>
          <p:cNvPr id="425" name="Google Shape;425;p35"/>
          <p:cNvSpPr txBox="1"/>
          <p:nvPr/>
        </p:nvSpPr>
        <p:spPr>
          <a:xfrm>
            <a:off x="8203189" y="3371117"/>
            <a:ext cx="3434629" cy="2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1867" dirty="0" err="1"/>
              <a:t>Aims</a:t>
            </a:r>
            <a:r>
              <a:rPr lang="pt-PT" sz="1867" dirty="0"/>
              <a:t> to </a:t>
            </a:r>
            <a:r>
              <a:rPr lang="pt-PT" sz="1867" dirty="0" err="1"/>
              <a:t>align</a:t>
            </a:r>
            <a:r>
              <a:rPr lang="pt-PT" sz="1867" dirty="0"/>
              <a:t> </a:t>
            </a:r>
            <a:r>
              <a:rPr lang="pt-PT" sz="1867" dirty="0" err="1"/>
              <a:t>the</a:t>
            </a:r>
            <a:r>
              <a:rPr lang="pt-PT" sz="1867" dirty="0"/>
              <a:t> </a:t>
            </a:r>
            <a:r>
              <a:rPr lang="pt-PT" sz="1867" dirty="0" err="1"/>
              <a:t>model</a:t>
            </a:r>
            <a:r>
              <a:rPr lang="pt-PT" sz="1867" dirty="0"/>
              <a:t> </a:t>
            </a:r>
            <a:r>
              <a:rPr lang="pt-PT" sz="1867" dirty="0" err="1"/>
              <a:t>with</a:t>
            </a:r>
            <a:r>
              <a:rPr lang="pt-PT" sz="1867" dirty="0"/>
              <a:t> </a:t>
            </a:r>
            <a:r>
              <a:rPr lang="pt-PT" sz="1867" dirty="0" err="1"/>
              <a:t>human</a:t>
            </a:r>
            <a:r>
              <a:rPr lang="pt-PT" sz="1867" dirty="0"/>
              <a:t> </a:t>
            </a:r>
            <a:r>
              <a:rPr lang="pt-PT" sz="1867" dirty="0" err="1"/>
              <a:t>preferences</a:t>
            </a:r>
            <a:r>
              <a:rPr lang="pt-PT" sz="1867" dirty="0"/>
              <a:t> </a:t>
            </a:r>
            <a:r>
              <a:rPr lang="pt-PT" sz="1867" dirty="0" err="1"/>
              <a:t>through</a:t>
            </a:r>
            <a:r>
              <a:rPr lang="pt-PT" sz="1867" dirty="0"/>
              <a:t> </a:t>
            </a:r>
            <a:r>
              <a:rPr lang="pt-PT" sz="1867" dirty="0" err="1"/>
              <a:t>techniques</a:t>
            </a:r>
            <a:r>
              <a:rPr lang="pt-PT" sz="1867" dirty="0"/>
              <a:t> </a:t>
            </a:r>
            <a:r>
              <a:rPr lang="pt-PT" sz="1867" dirty="0" err="1"/>
              <a:t>like</a:t>
            </a:r>
            <a:r>
              <a:rPr lang="pt-PT" sz="1867" dirty="0"/>
              <a:t> RLHF </a:t>
            </a:r>
            <a:r>
              <a:rPr lang="pt-PT" sz="1867" dirty="0" err="1"/>
              <a:t>or</a:t>
            </a:r>
            <a:r>
              <a:rPr lang="pt-PT" sz="1867" dirty="0"/>
              <a:t> DPO.</a:t>
            </a:r>
            <a:endParaRPr sz="1867" dirty="0"/>
          </a:p>
          <a:p>
            <a:pPr algn="just">
              <a:lnSpc>
                <a:spcPct val="115000"/>
              </a:lnSpc>
            </a:pPr>
            <a:endParaRPr sz="800" dirty="0"/>
          </a:p>
          <a:p>
            <a:pPr algn="just">
              <a:lnSpc>
                <a:spcPct val="115000"/>
              </a:lnSpc>
            </a:pPr>
            <a:r>
              <a:rPr lang="pt-PT" sz="1867" b="1" dirty="0"/>
              <a:t>Data: </a:t>
            </a:r>
            <a:r>
              <a:rPr lang="pt-PT" sz="1867" dirty="0"/>
              <a:t>Feedback for </a:t>
            </a:r>
            <a:r>
              <a:rPr lang="pt-PT" sz="1867" dirty="0" err="1"/>
              <a:t>model</a:t>
            </a:r>
            <a:r>
              <a:rPr lang="pt-PT" sz="1867" dirty="0"/>
              <a:t> responses.</a:t>
            </a:r>
            <a:endParaRPr sz="1867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FA545E8-08A1-E783-7CAD-3FB1C465CD31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>
          <a:extLst>
            <a:ext uri="{FF2B5EF4-FFF2-40B4-BE49-F238E27FC236}">
              <a16:creationId xmlns:a16="http://schemas.microsoft.com/office/drawing/2014/main" id="{8BA64B28-7166-5D7B-B38B-C6134158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5">
            <a:extLst>
              <a:ext uri="{FF2B5EF4-FFF2-40B4-BE49-F238E27FC236}">
                <a16:creationId xmlns:a16="http://schemas.microsoft.com/office/drawing/2014/main" id="{185E4EE4-FB90-5F5F-78D7-F89DB488CD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What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to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Train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at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Each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Stage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?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10" name="Google Shape;410;p35">
            <a:extLst>
              <a:ext uri="{FF2B5EF4-FFF2-40B4-BE49-F238E27FC236}">
                <a16:creationId xmlns:a16="http://schemas.microsoft.com/office/drawing/2014/main" id="{4CBD0DFB-218F-D33A-359A-93A166A1C4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29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232EE92-4182-0741-BD23-10B014F7921D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29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E53B5-527A-99C7-CE54-1C680D826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042" y="1359942"/>
            <a:ext cx="8002979" cy="44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01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Why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should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we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care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?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678900" y="1187116"/>
            <a:ext cx="1051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These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enable</a:t>
            </a:r>
            <a:r>
              <a:rPr lang="pt-PT" sz="2267" dirty="0"/>
              <a:t> “more natural” </a:t>
            </a:r>
            <a:r>
              <a:rPr lang="pt-PT" sz="2267" dirty="0" err="1"/>
              <a:t>interactions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allow</a:t>
            </a:r>
            <a:r>
              <a:rPr lang="pt-PT" sz="2267" dirty="0"/>
              <a:t> for </a:t>
            </a:r>
            <a:r>
              <a:rPr lang="pt-PT" sz="2267" dirty="0" err="1"/>
              <a:t>advanced</a:t>
            </a:r>
            <a:r>
              <a:rPr lang="pt-PT" sz="2267" dirty="0"/>
              <a:t> </a:t>
            </a:r>
            <a:r>
              <a:rPr lang="pt-PT" sz="2267" dirty="0" err="1"/>
              <a:t>problem-solving</a:t>
            </a:r>
            <a:r>
              <a:rPr lang="pt-PT" sz="2267" dirty="0"/>
              <a:t> </a:t>
            </a:r>
            <a:r>
              <a:rPr lang="pt-PT" sz="2267" dirty="0" err="1"/>
              <a:t>capabilities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combine </a:t>
            </a:r>
            <a:r>
              <a:rPr lang="pt-PT" sz="2267" b="1" dirty="0" err="1">
                <a:solidFill>
                  <a:srgbClr val="E69138"/>
                </a:solidFill>
              </a:rPr>
              <a:t>different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types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of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information</a:t>
            </a:r>
            <a:r>
              <a:rPr lang="pt-PT" sz="2267" dirty="0"/>
              <a:t>!</a:t>
            </a:r>
            <a:endParaRPr sz="2267" dirty="0"/>
          </a:p>
        </p:txBody>
      </p:sp>
      <p:sp>
        <p:nvSpPr>
          <p:cNvPr id="173" name="Google Shape;173;p20"/>
          <p:cNvSpPr/>
          <p:nvPr/>
        </p:nvSpPr>
        <p:spPr>
          <a:xfrm>
            <a:off x="1105176" y="4930794"/>
            <a:ext cx="3842800" cy="6416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 dirty="0" err="1">
                <a:solidFill>
                  <a:schemeClr val="lt1"/>
                </a:solidFill>
              </a:rPr>
              <a:t>Content</a:t>
            </a:r>
            <a:r>
              <a:rPr lang="pt-PT" sz="1867" b="1" dirty="0">
                <a:solidFill>
                  <a:schemeClr val="lt1"/>
                </a:solidFill>
              </a:rPr>
              <a:t> </a:t>
            </a:r>
            <a:r>
              <a:rPr lang="pt-PT" sz="1867" b="1" dirty="0" err="1">
                <a:solidFill>
                  <a:schemeClr val="lt1"/>
                </a:solidFill>
              </a:rPr>
              <a:t>Creation</a:t>
            </a:r>
            <a:r>
              <a:rPr lang="pt-PT" sz="1867" b="1" dirty="0">
                <a:solidFill>
                  <a:schemeClr val="lt1"/>
                </a:solidFill>
              </a:rPr>
              <a:t> &amp; Digital </a:t>
            </a:r>
            <a:r>
              <a:rPr lang="pt-PT" sz="1867" b="1" dirty="0" err="1">
                <a:solidFill>
                  <a:schemeClr val="lt1"/>
                </a:solidFill>
              </a:rPr>
              <a:t>Art</a:t>
            </a:r>
            <a:endParaRPr sz="1867" b="1" dirty="0"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1105167" y="3181350"/>
            <a:ext cx="3842800" cy="6416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Healthcare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1105167" y="2333716"/>
            <a:ext cx="3842800" cy="6416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Document Analysis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105167" y="4050134"/>
            <a:ext cx="3842800" cy="6416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Autonomous Systems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5252633" y="2333716"/>
            <a:ext cx="6510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000" dirty="0" err="1"/>
              <a:t>Extracting</a:t>
            </a:r>
            <a:r>
              <a:rPr lang="pt-PT" sz="2000" dirty="0"/>
              <a:t> </a:t>
            </a:r>
            <a:r>
              <a:rPr lang="pt-PT" sz="2000" dirty="0" err="1"/>
              <a:t>both</a:t>
            </a:r>
            <a:r>
              <a:rPr lang="pt-PT" sz="2000" dirty="0"/>
              <a:t> textual </a:t>
            </a:r>
            <a:r>
              <a:rPr lang="pt-PT" sz="2000" dirty="0" err="1"/>
              <a:t>and</a:t>
            </a:r>
            <a:r>
              <a:rPr lang="pt-PT" sz="2000" dirty="0"/>
              <a:t> visual </a:t>
            </a:r>
            <a:r>
              <a:rPr lang="pt-PT" sz="2000" dirty="0" err="1"/>
              <a:t>information</a:t>
            </a:r>
            <a:r>
              <a:rPr lang="pt-PT" sz="2000" dirty="0"/>
              <a:t> </a:t>
            </a:r>
            <a:r>
              <a:rPr lang="pt-PT" sz="2000" dirty="0" err="1"/>
              <a:t>from</a:t>
            </a:r>
            <a:r>
              <a:rPr lang="pt-PT" sz="2000" dirty="0"/>
              <a:t> </a:t>
            </a:r>
            <a:r>
              <a:rPr lang="pt-PT" sz="2000" dirty="0" err="1"/>
              <a:t>documents</a:t>
            </a:r>
            <a:r>
              <a:rPr lang="pt-PT" sz="2000" dirty="0"/>
              <a:t> (e.g., CV </a:t>
            </a:r>
            <a:r>
              <a:rPr lang="pt-PT" sz="2000" dirty="0" err="1"/>
              <a:t>analysis</a:t>
            </a:r>
            <a:r>
              <a:rPr lang="pt-PT" sz="2000" dirty="0"/>
              <a:t>).</a:t>
            </a:r>
            <a:endParaRPr sz="2000" dirty="0"/>
          </a:p>
        </p:txBody>
      </p:sp>
      <p:sp>
        <p:nvSpPr>
          <p:cNvPr id="178" name="Google Shape;178;p20"/>
          <p:cNvSpPr txBox="1"/>
          <p:nvPr/>
        </p:nvSpPr>
        <p:spPr>
          <a:xfrm>
            <a:off x="5252633" y="3157805"/>
            <a:ext cx="6510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000" dirty="0" err="1"/>
              <a:t>Combining</a:t>
            </a:r>
            <a:r>
              <a:rPr lang="pt-PT" sz="2000" dirty="0"/>
              <a:t> medical </a:t>
            </a:r>
            <a:r>
              <a:rPr lang="pt-PT" sz="2000" dirty="0" err="1"/>
              <a:t>imaging</a:t>
            </a:r>
            <a:r>
              <a:rPr lang="pt-PT" sz="2000" dirty="0"/>
              <a:t> </a:t>
            </a:r>
            <a:r>
              <a:rPr lang="pt-PT" sz="2000" dirty="0" err="1"/>
              <a:t>with</a:t>
            </a:r>
            <a:r>
              <a:rPr lang="pt-PT" sz="2000" dirty="0"/>
              <a:t> </a:t>
            </a:r>
            <a:r>
              <a:rPr lang="pt-PT" sz="2000" dirty="0" err="1"/>
              <a:t>patient</a:t>
            </a:r>
            <a:r>
              <a:rPr lang="pt-PT" sz="2000" dirty="0"/>
              <a:t> records to improve </a:t>
            </a:r>
            <a:r>
              <a:rPr lang="pt-PT" sz="2000" dirty="0" err="1"/>
              <a:t>diagnostics</a:t>
            </a:r>
            <a:r>
              <a:rPr lang="pt-PT" sz="2000" dirty="0"/>
              <a:t>.</a:t>
            </a:r>
            <a:endParaRPr sz="2000" dirty="0"/>
          </a:p>
        </p:txBody>
      </p:sp>
      <p:sp>
        <p:nvSpPr>
          <p:cNvPr id="179" name="Google Shape;179;p20"/>
          <p:cNvSpPr txBox="1"/>
          <p:nvPr/>
        </p:nvSpPr>
        <p:spPr>
          <a:xfrm>
            <a:off x="5252633" y="4001311"/>
            <a:ext cx="6510400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000" dirty="0" err="1"/>
              <a:t>Assists</a:t>
            </a:r>
            <a:r>
              <a:rPr lang="pt-PT" sz="2000" dirty="0"/>
              <a:t> in </a:t>
            </a:r>
            <a:r>
              <a:rPr lang="pt-PT" sz="2000" dirty="0" err="1"/>
              <a:t>navigation</a:t>
            </a:r>
            <a:r>
              <a:rPr lang="pt-PT" sz="2000" dirty="0"/>
              <a:t> </a:t>
            </a:r>
            <a:r>
              <a:rPr lang="pt-PT" sz="2000" dirty="0" err="1"/>
              <a:t>by</a:t>
            </a:r>
            <a:r>
              <a:rPr lang="pt-PT" sz="2000" dirty="0"/>
              <a:t> </a:t>
            </a:r>
            <a:r>
              <a:rPr lang="pt-PT" sz="2000" dirty="0" err="1"/>
              <a:t>integrating</a:t>
            </a:r>
            <a:r>
              <a:rPr lang="pt-PT" sz="2000" dirty="0"/>
              <a:t> visual, </a:t>
            </a:r>
            <a:r>
              <a:rPr lang="pt-PT" sz="2000" dirty="0" err="1"/>
              <a:t>auditory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textual </a:t>
            </a:r>
            <a:r>
              <a:rPr lang="pt-PT" sz="2000" dirty="0" err="1"/>
              <a:t>cues</a:t>
            </a:r>
            <a:r>
              <a:rPr lang="pt-PT" sz="2000" dirty="0"/>
              <a:t> (e.g., </a:t>
            </a:r>
            <a:r>
              <a:rPr lang="pt-PT" sz="2000" dirty="0" err="1"/>
              <a:t>autonomous</a:t>
            </a:r>
            <a:r>
              <a:rPr lang="pt-PT" sz="2000" dirty="0"/>
              <a:t> </a:t>
            </a:r>
            <a:r>
              <a:rPr lang="pt-PT" sz="2000" dirty="0" err="1"/>
              <a:t>driving</a:t>
            </a:r>
            <a:r>
              <a:rPr lang="pt-PT" sz="2000" dirty="0"/>
              <a:t> </a:t>
            </a:r>
            <a:r>
              <a:rPr lang="pt-PT" sz="2000" dirty="0" err="1"/>
              <a:t>systems</a:t>
            </a:r>
            <a:r>
              <a:rPr lang="pt-PT" sz="2000" dirty="0"/>
              <a:t>).</a:t>
            </a:r>
            <a:endParaRPr sz="2000" dirty="0"/>
          </a:p>
        </p:txBody>
      </p:sp>
      <p:sp>
        <p:nvSpPr>
          <p:cNvPr id="180" name="Google Shape;180;p20"/>
          <p:cNvSpPr txBox="1"/>
          <p:nvPr/>
        </p:nvSpPr>
        <p:spPr>
          <a:xfrm>
            <a:off x="5252633" y="4919392"/>
            <a:ext cx="6302058" cy="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000" dirty="0" err="1"/>
              <a:t>Generating</a:t>
            </a:r>
            <a:r>
              <a:rPr lang="pt-PT" sz="2000" dirty="0"/>
              <a:t> </a:t>
            </a:r>
            <a:r>
              <a:rPr lang="pt-PT" sz="2000" dirty="0" err="1"/>
              <a:t>or</a:t>
            </a:r>
            <a:r>
              <a:rPr lang="pt-PT" sz="2000" dirty="0"/>
              <a:t> </a:t>
            </a:r>
            <a:r>
              <a:rPr lang="pt-PT" sz="2000" dirty="0" err="1"/>
              <a:t>editing</a:t>
            </a:r>
            <a:r>
              <a:rPr lang="pt-PT" sz="2000" dirty="0"/>
              <a:t> </a:t>
            </a:r>
            <a:r>
              <a:rPr lang="pt-PT" sz="2000" dirty="0" err="1"/>
              <a:t>images</a:t>
            </a:r>
            <a:r>
              <a:rPr lang="pt-PT" sz="2000" dirty="0"/>
              <a:t> </a:t>
            </a:r>
            <a:r>
              <a:rPr lang="pt-PT" sz="2000" dirty="0" err="1"/>
              <a:t>based</a:t>
            </a:r>
            <a:r>
              <a:rPr lang="pt-PT" sz="2000" dirty="0"/>
              <a:t> </a:t>
            </a:r>
            <a:r>
              <a:rPr lang="pt-PT" sz="2000" dirty="0" err="1"/>
              <a:t>on</a:t>
            </a:r>
            <a:r>
              <a:rPr lang="pt-PT" sz="2000" dirty="0"/>
              <a:t> textual inputs.</a:t>
            </a:r>
            <a:endParaRPr sz="2000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5AAA5027-4732-DB5E-7E60-3FCAC063717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Methods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(1)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33" name="Google Shape;433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34" name="Google Shape;434;p36"/>
          <p:cNvSpPr txBox="1"/>
          <p:nvPr/>
        </p:nvSpPr>
        <p:spPr>
          <a:xfrm>
            <a:off x="678900" y="1329619"/>
            <a:ext cx="1051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After</a:t>
            </a:r>
            <a:r>
              <a:rPr lang="pt-PT" sz="2267" dirty="0"/>
              <a:t> </a:t>
            </a:r>
            <a:r>
              <a:rPr lang="pt-PT" sz="2267" dirty="0" err="1"/>
              <a:t>completing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training, </a:t>
            </a:r>
            <a:r>
              <a:rPr lang="pt-PT" sz="2267" dirty="0" err="1"/>
              <a:t>we</a:t>
            </a:r>
            <a:r>
              <a:rPr lang="pt-PT" sz="2267" dirty="0"/>
              <a:t> </a:t>
            </a:r>
            <a:r>
              <a:rPr lang="pt-PT" sz="2267" dirty="0" err="1"/>
              <a:t>need</a:t>
            </a:r>
            <a:r>
              <a:rPr lang="pt-PT" sz="2267" dirty="0"/>
              <a:t> to </a:t>
            </a:r>
            <a:r>
              <a:rPr lang="pt-PT" sz="2267" dirty="0" err="1"/>
              <a:t>ensure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model’s</a:t>
            </a:r>
            <a:r>
              <a:rPr lang="pt-PT" sz="2267" dirty="0"/>
              <a:t> real-</a:t>
            </a:r>
            <a:r>
              <a:rPr lang="pt-PT" sz="2267" dirty="0" err="1"/>
              <a:t>world</a:t>
            </a:r>
            <a:r>
              <a:rPr lang="pt-PT" sz="2267" dirty="0"/>
              <a:t> </a:t>
            </a:r>
            <a:r>
              <a:rPr lang="pt-PT" sz="2267" dirty="0" err="1"/>
              <a:t>applicability</a:t>
            </a:r>
            <a:r>
              <a:rPr lang="pt-PT" sz="2267" dirty="0"/>
              <a:t> </a:t>
            </a:r>
            <a:r>
              <a:rPr lang="pt-PT" sz="2267" dirty="0" err="1"/>
              <a:t>across</a:t>
            </a:r>
            <a:r>
              <a:rPr lang="pt-PT" sz="2267" dirty="0"/>
              <a:t> </a:t>
            </a:r>
            <a:r>
              <a:rPr lang="pt-PT" sz="2267" dirty="0" err="1"/>
              <a:t>multiple</a:t>
            </a:r>
            <a:r>
              <a:rPr lang="pt-PT" sz="2267" dirty="0"/>
              <a:t> </a:t>
            </a:r>
            <a:r>
              <a:rPr lang="pt-PT" sz="2267" dirty="0" err="1"/>
              <a:t>tasks</a:t>
            </a:r>
            <a:r>
              <a:rPr lang="pt-PT" sz="2267" dirty="0"/>
              <a:t>.</a:t>
            </a:r>
            <a:endParaRPr sz="2267" dirty="0"/>
          </a:p>
        </p:txBody>
      </p:sp>
      <p:sp>
        <p:nvSpPr>
          <p:cNvPr id="436" name="Google Shape;436;p36"/>
          <p:cNvSpPr/>
          <p:nvPr/>
        </p:nvSpPr>
        <p:spPr>
          <a:xfrm>
            <a:off x="1706296" y="2476219"/>
            <a:ext cx="3237600" cy="8356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Evaluation Metrics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37" name="Google Shape;437;p36"/>
          <p:cNvSpPr/>
          <p:nvPr/>
        </p:nvSpPr>
        <p:spPr>
          <a:xfrm>
            <a:off x="7248104" y="2476219"/>
            <a:ext cx="3237600" cy="8356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Benchmark Datasets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1607632" y="3409119"/>
            <a:ext cx="4615037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000" dirty="0" err="1"/>
              <a:t>Text</a:t>
            </a:r>
            <a:r>
              <a:rPr lang="pt-PT" sz="2000" dirty="0"/>
              <a:t> </a:t>
            </a:r>
            <a:r>
              <a:rPr lang="pt-PT" sz="2000" dirty="0" err="1"/>
              <a:t>Generation</a:t>
            </a:r>
            <a:endParaRPr sz="2000" dirty="0"/>
          </a:p>
          <a:p>
            <a:pPr marL="609585" indent="-440256" algn="just">
              <a:lnSpc>
                <a:spcPct val="115000"/>
              </a:lnSpc>
              <a:spcBef>
                <a:spcPts val="1333"/>
              </a:spcBef>
              <a:buSzPts val="1600"/>
              <a:buChar char="●"/>
            </a:pPr>
            <a:r>
              <a:rPr lang="pt-PT" sz="2000" dirty="0" err="1"/>
              <a:t>Vision-Language</a:t>
            </a:r>
            <a:r>
              <a:rPr lang="pt-PT" sz="2000" dirty="0"/>
              <a:t> </a:t>
            </a:r>
            <a:r>
              <a:rPr lang="pt-PT" sz="2000" dirty="0" err="1"/>
              <a:t>Understanding</a:t>
            </a:r>
            <a:endParaRPr sz="2000" dirty="0"/>
          </a:p>
          <a:p>
            <a:pPr marL="609585" indent="-440256" algn="just">
              <a:lnSpc>
                <a:spcPct val="115000"/>
              </a:lnSpc>
              <a:spcBef>
                <a:spcPts val="1333"/>
              </a:spcBef>
              <a:buSzPts val="1600"/>
              <a:buChar char="●"/>
            </a:pPr>
            <a:r>
              <a:rPr lang="pt-PT" sz="2000" dirty="0" err="1"/>
              <a:t>Audio</a:t>
            </a:r>
            <a:r>
              <a:rPr lang="pt-PT" sz="2000" dirty="0"/>
              <a:t> </a:t>
            </a:r>
            <a:r>
              <a:rPr lang="pt-PT" sz="2000" dirty="0" err="1"/>
              <a:t>Understanding</a:t>
            </a:r>
            <a:endParaRPr sz="2000" dirty="0"/>
          </a:p>
          <a:p>
            <a:pPr marL="609585" indent="-440256"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SzPts val="1600"/>
              <a:buChar char="●"/>
            </a:pPr>
            <a:r>
              <a:rPr lang="pt-PT" sz="2000" dirty="0"/>
              <a:t>Multimodal </a:t>
            </a:r>
            <a:r>
              <a:rPr lang="pt-PT" sz="2000" dirty="0" err="1"/>
              <a:t>Coherence</a:t>
            </a:r>
            <a:endParaRPr sz="2000" dirty="0"/>
          </a:p>
        </p:txBody>
      </p:sp>
      <p:sp>
        <p:nvSpPr>
          <p:cNvPr id="439" name="Google Shape;439;p36"/>
          <p:cNvSpPr txBox="1"/>
          <p:nvPr/>
        </p:nvSpPr>
        <p:spPr>
          <a:xfrm>
            <a:off x="7010600" y="3409103"/>
            <a:ext cx="4286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000" dirty="0" err="1"/>
              <a:t>Text</a:t>
            </a:r>
            <a:r>
              <a:rPr lang="pt-PT" sz="2000" dirty="0"/>
              <a:t> &amp; </a:t>
            </a:r>
            <a:r>
              <a:rPr lang="pt-PT" sz="2000" dirty="0" err="1"/>
              <a:t>Vision</a:t>
            </a:r>
            <a:r>
              <a:rPr lang="pt-PT" sz="2000" dirty="0"/>
              <a:t> </a:t>
            </a:r>
            <a:r>
              <a:rPr lang="pt-PT" sz="2000" dirty="0" err="1"/>
              <a:t>Tasks</a:t>
            </a:r>
            <a:endParaRPr sz="2000" dirty="0"/>
          </a:p>
          <a:p>
            <a:pPr marL="609585" indent="-440256" algn="just">
              <a:lnSpc>
                <a:spcPct val="115000"/>
              </a:lnSpc>
              <a:spcBef>
                <a:spcPts val="1333"/>
              </a:spcBef>
              <a:buSzPts val="1600"/>
              <a:buChar char="●"/>
            </a:pPr>
            <a:r>
              <a:rPr lang="pt-PT" sz="2000" dirty="0" err="1"/>
              <a:t>Video</a:t>
            </a:r>
            <a:r>
              <a:rPr lang="pt-PT" sz="2000" dirty="0"/>
              <a:t> &amp; Multimodal </a:t>
            </a:r>
            <a:r>
              <a:rPr lang="pt-PT" sz="2000" dirty="0" err="1"/>
              <a:t>Tasks</a:t>
            </a:r>
            <a:endParaRPr sz="2000" dirty="0"/>
          </a:p>
          <a:p>
            <a:pPr marL="609585" indent="-440256" algn="just">
              <a:lnSpc>
                <a:spcPct val="115000"/>
              </a:lnSpc>
              <a:spcBef>
                <a:spcPts val="1333"/>
              </a:spcBef>
              <a:buSzPts val="1600"/>
              <a:buChar char="●"/>
            </a:pPr>
            <a:r>
              <a:rPr lang="pt-PT" sz="2000" dirty="0" err="1"/>
              <a:t>Audio</a:t>
            </a:r>
            <a:r>
              <a:rPr lang="pt-PT" sz="2000" dirty="0"/>
              <a:t> &amp; </a:t>
            </a:r>
            <a:r>
              <a:rPr lang="pt-PT" sz="2000" dirty="0" err="1"/>
              <a:t>Speech</a:t>
            </a:r>
            <a:endParaRPr sz="2000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endParaRPr sz="2133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D9C7529F-C557-9E96-909D-5421FF467CF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7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Methods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(2)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47" name="Google Shape;447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31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678900" y="1282120"/>
            <a:ext cx="1051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Another</a:t>
            </a:r>
            <a:r>
              <a:rPr lang="pt-PT" sz="2267" dirty="0"/>
              <a:t> </a:t>
            </a:r>
            <a:r>
              <a:rPr lang="pt-PT" sz="2267" dirty="0" err="1"/>
              <a:t>thing</a:t>
            </a:r>
            <a:r>
              <a:rPr lang="pt-PT" sz="2267" dirty="0"/>
              <a:t> to </a:t>
            </a:r>
            <a:r>
              <a:rPr lang="pt-PT" sz="2267" dirty="0" err="1"/>
              <a:t>consider</a:t>
            </a:r>
            <a:r>
              <a:rPr lang="pt-PT" sz="2267" dirty="0"/>
              <a:t> </a:t>
            </a:r>
            <a:r>
              <a:rPr lang="pt-PT" sz="2267" dirty="0" err="1"/>
              <a:t>while</a:t>
            </a:r>
            <a:r>
              <a:rPr lang="pt-PT" sz="2267" dirty="0"/>
              <a:t> </a:t>
            </a:r>
            <a:r>
              <a:rPr lang="pt-PT" sz="2267" dirty="0" err="1"/>
              <a:t>evaluating</a:t>
            </a:r>
            <a:r>
              <a:rPr lang="pt-PT" sz="2267" dirty="0"/>
              <a:t> </a:t>
            </a:r>
            <a:r>
              <a:rPr lang="pt-PT" sz="2267" dirty="0" err="1"/>
              <a:t>MLLMs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how</a:t>
            </a:r>
            <a:r>
              <a:rPr lang="pt-PT" sz="2267" dirty="0"/>
              <a:t> </a:t>
            </a:r>
            <a:r>
              <a:rPr lang="pt-PT" sz="2267" dirty="0" err="1"/>
              <a:t>we</a:t>
            </a:r>
            <a:r>
              <a:rPr lang="pt-PT" sz="2267" dirty="0"/>
              <a:t> are </a:t>
            </a:r>
            <a:r>
              <a:rPr lang="pt-PT" sz="2267" dirty="0" err="1"/>
              <a:t>going</a:t>
            </a:r>
            <a:r>
              <a:rPr lang="pt-PT" sz="2267" dirty="0"/>
              <a:t> to </a:t>
            </a:r>
            <a:r>
              <a:rPr lang="pt-PT" sz="2267" dirty="0" err="1"/>
              <a:t>evaluate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in </a:t>
            </a:r>
            <a:r>
              <a:rPr lang="pt-PT" sz="2267" b="1" dirty="0"/>
              <a:t>general </a:t>
            </a:r>
            <a:r>
              <a:rPr lang="pt-PT" sz="2267" b="1" dirty="0" err="1"/>
              <a:t>tasks</a:t>
            </a:r>
            <a:r>
              <a:rPr lang="pt-PT" sz="2267" b="1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b="1" dirty="0" err="1"/>
              <a:t>specific</a:t>
            </a:r>
            <a:r>
              <a:rPr lang="pt-PT" sz="2267" b="1" dirty="0"/>
              <a:t> </a:t>
            </a:r>
            <a:r>
              <a:rPr lang="pt-PT" sz="2267" b="1" dirty="0" err="1"/>
              <a:t>tasks</a:t>
            </a:r>
            <a:r>
              <a:rPr lang="pt-PT" sz="2267" b="1" dirty="0"/>
              <a:t>.</a:t>
            </a:r>
            <a:endParaRPr sz="2267" b="1" dirty="0"/>
          </a:p>
        </p:txBody>
      </p:sp>
      <p:sp>
        <p:nvSpPr>
          <p:cNvPr id="450" name="Google Shape;450;p37"/>
          <p:cNvSpPr/>
          <p:nvPr/>
        </p:nvSpPr>
        <p:spPr>
          <a:xfrm>
            <a:off x="1706296" y="2488096"/>
            <a:ext cx="3237600" cy="8356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General Tasks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7248104" y="2488096"/>
            <a:ext cx="3237600" cy="8356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Specific Tasks</a:t>
            </a:r>
            <a:endParaRPr sz="2133" b="1">
              <a:solidFill>
                <a:schemeClr val="lt1"/>
              </a:solidFill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1607633" y="3420996"/>
            <a:ext cx="38176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133" b="1" dirty="0"/>
              <a:t>Multimodal </a:t>
            </a:r>
            <a:r>
              <a:rPr lang="pt-PT" sz="2133" b="1" dirty="0" err="1"/>
              <a:t>Recognition</a:t>
            </a:r>
            <a:r>
              <a:rPr lang="pt-PT" sz="2133" b="1" dirty="0"/>
              <a:t>, </a:t>
            </a:r>
            <a:r>
              <a:rPr lang="pt-PT" sz="2133" b="1" dirty="0" err="1"/>
              <a:t>Perception</a:t>
            </a:r>
            <a:r>
              <a:rPr lang="pt-PT" sz="2133" b="1" dirty="0"/>
              <a:t>, </a:t>
            </a:r>
            <a:r>
              <a:rPr lang="pt-PT" sz="2133" b="1" dirty="0" err="1"/>
              <a:t>and</a:t>
            </a:r>
            <a:r>
              <a:rPr lang="pt-PT" sz="2133" b="1" dirty="0"/>
              <a:t> </a:t>
            </a:r>
            <a:r>
              <a:rPr lang="pt-PT" sz="2133" b="1" dirty="0" err="1"/>
              <a:t>Reasoning</a:t>
            </a:r>
            <a:endParaRPr sz="2133" b="1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pt-PT" sz="2133" b="1" dirty="0" err="1"/>
              <a:t>Trustworthiness</a:t>
            </a:r>
            <a:r>
              <a:rPr lang="pt-PT" sz="2133" b="1" dirty="0"/>
              <a:t>: </a:t>
            </a:r>
            <a:r>
              <a:rPr lang="pt-PT" sz="2133" dirty="0" err="1"/>
              <a:t>Hallucinations</a:t>
            </a:r>
            <a:r>
              <a:rPr lang="pt-PT" sz="2133" dirty="0"/>
              <a:t>, Bias, </a:t>
            </a:r>
            <a:r>
              <a:rPr lang="pt-PT" sz="2133" dirty="0" err="1"/>
              <a:t>Safety</a:t>
            </a:r>
            <a:r>
              <a:rPr lang="pt-PT" sz="2133" dirty="0"/>
              <a:t>, </a:t>
            </a:r>
            <a:r>
              <a:rPr lang="pt-PT" sz="2133" dirty="0" err="1"/>
              <a:t>Ethics</a:t>
            </a:r>
            <a:endParaRPr sz="2133" dirty="0"/>
          </a:p>
        </p:txBody>
      </p:sp>
      <p:sp>
        <p:nvSpPr>
          <p:cNvPr id="453" name="Google Shape;453;p37"/>
          <p:cNvSpPr txBox="1"/>
          <p:nvPr/>
        </p:nvSpPr>
        <p:spPr>
          <a:xfrm>
            <a:off x="7010600" y="3420996"/>
            <a:ext cx="4518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133" b="1"/>
              <a:t>Socioeconomic: </a:t>
            </a:r>
            <a:r>
              <a:rPr lang="pt-PT" sz="2133"/>
              <a:t>Cultural Analysis</a:t>
            </a:r>
            <a:endParaRPr sz="2133"/>
          </a:p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pt-PT" sz="2133" b="1"/>
              <a:t>Natural Science &amp; Engineering: </a:t>
            </a:r>
            <a:r>
              <a:rPr lang="pt-PT" sz="2133"/>
              <a:t>Mathematics, Biology, Code</a:t>
            </a:r>
            <a:endParaRPr sz="2133"/>
          </a:p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pt-PT" sz="2133" b="1"/>
              <a:t>Medical Tasks</a:t>
            </a:r>
            <a:endParaRPr sz="2133" b="1"/>
          </a:p>
          <a:p>
            <a:pPr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endParaRPr sz="2133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D2F6624B-1EB7-6182-9BC4-C8873E8D9CBE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38"/>
          <p:cNvPicPr preferRelativeResize="0"/>
          <p:nvPr/>
        </p:nvPicPr>
        <p:blipFill rotWithShape="1">
          <a:blip r:embed="rId3">
            <a:alphaModFix/>
          </a:blip>
          <a:srcRect t="1390"/>
          <a:stretch/>
        </p:blipFill>
        <p:spPr>
          <a:xfrm>
            <a:off x="3015074" y="46004"/>
            <a:ext cx="5424267" cy="582723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General Tasks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464" name="Google Shape;4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05" y="1581150"/>
            <a:ext cx="11209193" cy="369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2084134"/>
            <a:ext cx="12191999" cy="289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1901680"/>
            <a:ext cx="12191999" cy="305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1582935"/>
            <a:ext cx="12191999" cy="36921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2D2FCFF6-6912-E736-CFB4-0AD1410B834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>
            <a:spLocks noGrp="1"/>
          </p:cNvSpPr>
          <p:nvPr>
            <p:ph type="subTitle" idx="1"/>
          </p:nvPr>
        </p:nvSpPr>
        <p:spPr>
          <a:xfrm>
            <a:off x="678900" y="313648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Trustworthiness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Hallucinations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, Bias &amp;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Safety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77" name="Google Shape;477;p39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General Tasks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880167" y="1938588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Hallucinations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79" name="Google Shape;479;p39"/>
          <p:cNvSpPr/>
          <p:nvPr/>
        </p:nvSpPr>
        <p:spPr>
          <a:xfrm>
            <a:off x="880167" y="3424105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Bias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880167" y="4909621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Safety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4576700" y="1819836"/>
            <a:ext cx="617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/>
              <a:t>Generating false or misleading information</a:t>
            </a:r>
            <a:endParaRPr sz="2267"/>
          </a:p>
        </p:txBody>
      </p:sp>
      <p:sp>
        <p:nvSpPr>
          <p:cNvPr id="482" name="Google Shape;482;p39"/>
          <p:cNvSpPr txBox="1"/>
          <p:nvPr/>
        </p:nvSpPr>
        <p:spPr>
          <a:xfrm>
            <a:off x="4576700" y="3305352"/>
            <a:ext cx="61752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Reinforcing</a:t>
            </a:r>
            <a:r>
              <a:rPr lang="pt-PT" sz="2267" dirty="0"/>
              <a:t> </a:t>
            </a:r>
            <a:r>
              <a:rPr lang="pt-PT" sz="2267" dirty="0" err="1"/>
              <a:t>stereotypes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/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having</a:t>
            </a:r>
            <a:r>
              <a:rPr lang="pt-PT" sz="2267" dirty="0"/>
              <a:t> </a:t>
            </a:r>
            <a:r>
              <a:rPr lang="pt-PT" sz="2267" dirty="0" err="1"/>
              <a:t>skewed</a:t>
            </a:r>
            <a:r>
              <a:rPr lang="pt-PT" sz="2267" dirty="0"/>
              <a:t> </a:t>
            </a:r>
            <a:r>
              <a:rPr lang="pt-PT" sz="2267" dirty="0" err="1"/>
              <a:t>representation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cultures</a:t>
            </a:r>
            <a:r>
              <a:rPr lang="pt-PT" sz="2267" dirty="0"/>
              <a:t>/</a:t>
            </a:r>
            <a:r>
              <a:rPr lang="pt-PT" sz="2267" dirty="0" err="1"/>
              <a:t>demographics</a:t>
            </a:r>
            <a:endParaRPr sz="2267" dirty="0"/>
          </a:p>
        </p:txBody>
      </p:sp>
      <p:pic>
        <p:nvPicPr>
          <p:cNvPr id="483" name="Google Shape;4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67" y="1334812"/>
            <a:ext cx="971167" cy="97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69" y="2789054"/>
            <a:ext cx="971167" cy="97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69" y="4376091"/>
            <a:ext cx="851367" cy="85136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9"/>
          <p:cNvSpPr txBox="1"/>
          <p:nvPr/>
        </p:nvSpPr>
        <p:spPr>
          <a:xfrm>
            <a:off x="4576700" y="4672117"/>
            <a:ext cx="658095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Generating</a:t>
            </a:r>
            <a:r>
              <a:rPr lang="pt-PT" sz="2267" dirty="0"/>
              <a:t> </a:t>
            </a:r>
            <a:r>
              <a:rPr lang="pt-PT" sz="2267" dirty="0" err="1"/>
              <a:t>harmful</a:t>
            </a:r>
            <a:r>
              <a:rPr lang="pt-PT" sz="2267" dirty="0"/>
              <a:t>/</a:t>
            </a:r>
            <a:r>
              <a:rPr lang="pt-PT" sz="2267" dirty="0" err="1"/>
              <a:t>unethical</a:t>
            </a:r>
            <a:r>
              <a:rPr lang="pt-PT" sz="2267" dirty="0"/>
              <a:t> </a:t>
            </a:r>
            <a:r>
              <a:rPr lang="pt-PT" sz="2267" dirty="0" err="1"/>
              <a:t>content</a:t>
            </a:r>
            <a:r>
              <a:rPr lang="pt-PT" sz="2267" dirty="0"/>
              <a:t>, </a:t>
            </a:r>
            <a:r>
              <a:rPr lang="pt-PT" sz="2267" dirty="0" err="1"/>
              <a:t>exposing</a:t>
            </a:r>
            <a:r>
              <a:rPr lang="pt-PT" sz="2267" dirty="0"/>
              <a:t> </a:t>
            </a:r>
            <a:r>
              <a:rPr lang="pt-PT" sz="2267" dirty="0" err="1"/>
              <a:t>private</a:t>
            </a:r>
            <a:r>
              <a:rPr lang="pt-PT" sz="2267" dirty="0"/>
              <a:t> data, </a:t>
            </a:r>
            <a:r>
              <a:rPr lang="pt-PT" sz="2267" dirty="0" err="1"/>
              <a:t>vulnerability</a:t>
            </a:r>
            <a:r>
              <a:rPr lang="pt-PT" sz="2267" dirty="0"/>
              <a:t> to </a:t>
            </a:r>
            <a:r>
              <a:rPr lang="pt-PT" sz="2267" dirty="0" err="1"/>
              <a:t>adversarial</a:t>
            </a:r>
            <a:r>
              <a:rPr lang="pt-PT" sz="2267" dirty="0"/>
              <a:t> </a:t>
            </a:r>
            <a:r>
              <a:rPr lang="pt-PT" sz="2267" dirty="0" err="1"/>
              <a:t>attacks</a:t>
            </a:r>
            <a:endParaRPr sz="2267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94833AB-CC6F-16A5-99F6-98EF4E0F81DA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Trustworthiness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Hallucinations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, Bias &amp;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Safety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494" name="Google Shape;494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34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496" name="Google Shape;496;p40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General Tasks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497" name="Google Shape;497;p40"/>
          <p:cNvSpPr/>
          <p:nvPr/>
        </p:nvSpPr>
        <p:spPr>
          <a:xfrm>
            <a:off x="880167" y="1902967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Hallucinations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98" name="Google Shape;498;p40"/>
          <p:cNvSpPr/>
          <p:nvPr/>
        </p:nvSpPr>
        <p:spPr>
          <a:xfrm>
            <a:off x="880167" y="3388484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Bias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499" name="Google Shape;499;p40"/>
          <p:cNvSpPr/>
          <p:nvPr/>
        </p:nvSpPr>
        <p:spPr>
          <a:xfrm>
            <a:off x="880167" y="4874000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Safety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500" name="Google Shape;500;p40"/>
          <p:cNvSpPr txBox="1"/>
          <p:nvPr/>
        </p:nvSpPr>
        <p:spPr>
          <a:xfrm>
            <a:off x="4576699" y="1819874"/>
            <a:ext cx="6735133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267" dirty="0" err="1"/>
              <a:t>Uncertainty</a:t>
            </a:r>
            <a:r>
              <a:rPr lang="pt-PT" sz="2267" dirty="0"/>
              <a:t> </a:t>
            </a:r>
            <a:r>
              <a:rPr lang="pt-PT" sz="2267" dirty="0" err="1"/>
              <a:t>quantification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confidence</a:t>
            </a:r>
            <a:r>
              <a:rPr lang="pt-PT" sz="2267" dirty="0"/>
              <a:t> </a:t>
            </a:r>
            <a:r>
              <a:rPr lang="pt-PT" sz="2267" dirty="0" err="1"/>
              <a:t>scoring</a:t>
            </a:r>
            <a:r>
              <a:rPr lang="pt-PT" sz="2267" dirty="0"/>
              <a:t>, </a:t>
            </a:r>
            <a:r>
              <a:rPr lang="pt-PT" sz="2267" dirty="0" err="1"/>
              <a:t>fact-checking</a:t>
            </a:r>
            <a:r>
              <a:rPr lang="pt-PT" sz="2267" dirty="0"/>
              <a:t> </a:t>
            </a:r>
            <a:r>
              <a:rPr lang="pt-PT" sz="2267" dirty="0" err="1"/>
              <a:t>with</a:t>
            </a:r>
            <a:r>
              <a:rPr lang="pt-PT" sz="2267" dirty="0"/>
              <a:t> </a:t>
            </a:r>
            <a:r>
              <a:rPr lang="pt-PT" sz="2267" dirty="0" err="1"/>
              <a:t>retrieval</a:t>
            </a:r>
            <a:r>
              <a:rPr lang="pt-PT" sz="2267" dirty="0"/>
              <a:t> </a:t>
            </a:r>
            <a:r>
              <a:rPr lang="pt-PT" sz="2267" dirty="0" err="1"/>
              <a:t>based</a:t>
            </a:r>
            <a:r>
              <a:rPr lang="pt-PT" sz="2267" dirty="0"/>
              <a:t> </a:t>
            </a:r>
            <a:r>
              <a:rPr lang="pt-PT" sz="2267" dirty="0" err="1"/>
              <a:t>methods</a:t>
            </a:r>
            <a:endParaRPr sz="2267" dirty="0"/>
          </a:p>
        </p:txBody>
      </p:sp>
      <p:sp>
        <p:nvSpPr>
          <p:cNvPr id="501" name="Google Shape;501;p40"/>
          <p:cNvSpPr txBox="1"/>
          <p:nvPr/>
        </p:nvSpPr>
        <p:spPr>
          <a:xfrm>
            <a:off x="4576700" y="3134699"/>
            <a:ext cx="682282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267" dirty="0" err="1"/>
              <a:t>Diverse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balanced</a:t>
            </a:r>
            <a:r>
              <a:rPr lang="pt-PT" sz="2267" dirty="0"/>
              <a:t> training data,  </a:t>
            </a:r>
            <a:r>
              <a:rPr lang="pt-PT" sz="2267" dirty="0" err="1"/>
              <a:t>implementation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bias-sensitive</a:t>
            </a:r>
            <a:r>
              <a:rPr lang="pt-PT" sz="2267" dirty="0"/>
              <a:t> </a:t>
            </a:r>
            <a:r>
              <a:rPr lang="pt-PT" sz="2267" dirty="0" err="1"/>
              <a:t>loss</a:t>
            </a:r>
            <a:r>
              <a:rPr lang="pt-PT" sz="2267" dirty="0"/>
              <a:t> </a:t>
            </a:r>
            <a:r>
              <a:rPr lang="pt-PT" sz="2267" dirty="0" err="1"/>
              <a:t>functions</a:t>
            </a:r>
            <a:endParaRPr sz="2267" dirty="0"/>
          </a:p>
          <a:p>
            <a:pPr algn="just">
              <a:lnSpc>
                <a:spcPct val="115000"/>
              </a:lnSpc>
            </a:pPr>
            <a:endParaRPr sz="2267" dirty="0"/>
          </a:p>
        </p:txBody>
      </p:sp>
      <p:sp>
        <p:nvSpPr>
          <p:cNvPr id="502" name="Google Shape;502;p40"/>
          <p:cNvSpPr/>
          <p:nvPr/>
        </p:nvSpPr>
        <p:spPr>
          <a:xfrm>
            <a:off x="880167" y="1903000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Hallucinations</a:t>
            </a:r>
            <a:endParaRPr sz="2800" b="1">
              <a:solidFill>
                <a:schemeClr val="lt1"/>
              </a:solidFill>
            </a:endParaRPr>
          </a:p>
        </p:txBody>
      </p:sp>
      <p:sp>
        <p:nvSpPr>
          <p:cNvPr id="503" name="Google Shape;503;p40"/>
          <p:cNvSpPr txBox="1"/>
          <p:nvPr/>
        </p:nvSpPr>
        <p:spPr>
          <a:xfrm>
            <a:off x="4576699" y="4624604"/>
            <a:ext cx="6719912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267" dirty="0" err="1"/>
              <a:t>Adversarial</a:t>
            </a:r>
            <a:r>
              <a:rPr lang="pt-PT" sz="2267" dirty="0"/>
              <a:t> training </a:t>
            </a:r>
            <a:r>
              <a:rPr lang="pt-PT" sz="2267" dirty="0" err="1"/>
              <a:t>and</a:t>
            </a:r>
            <a:r>
              <a:rPr lang="pt-PT" sz="2267" dirty="0"/>
              <a:t> </a:t>
            </a:r>
            <a:r>
              <a:rPr lang="pt-PT" sz="2267" dirty="0" err="1"/>
              <a:t>implementation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NSFW </a:t>
            </a:r>
            <a:r>
              <a:rPr lang="pt-PT" sz="2267" dirty="0" err="1"/>
              <a:t>filters</a:t>
            </a:r>
            <a:endParaRPr sz="2267" dirty="0"/>
          </a:p>
        </p:txBody>
      </p:sp>
      <p:pic>
        <p:nvPicPr>
          <p:cNvPr id="504" name="Google Shape;5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67" y="1299191"/>
            <a:ext cx="971167" cy="971132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0"/>
          <p:cNvSpPr/>
          <p:nvPr/>
        </p:nvSpPr>
        <p:spPr>
          <a:xfrm>
            <a:off x="880167" y="3388467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Bias</a:t>
            </a:r>
            <a:endParaRPr sz="2800" b="1">
              <a:solidFill>
                <a:schemeClr val="lt1"/>
              </a:solidFill>
            </a:endParaRPr>
          </a:p>
        </p:txBody>
      </p:sp>
      <p:pic>
        <p:nvPicPr>
          <p:cNvPr id="506" name="Google Shape;5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69" y="2753433"/>
            <a:ext cx="971167" cy="97114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0"/>
          <p:cNvSpPr/>
          <p:nvPr/>
        </p:nvSpPr>
        <p:spPr>
          <a:xfrm>
            <a:off x="880167" y="4868617"/>
            <a:ext cx="3213600" cy="5248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Safety</a:t>
            </a:r>
            <a:endParaRPr sz="2800" b="1">
              <a:solidFill>
                <a:schemeClr val="lt1"/>
              </a:solidFill>
            </a:endParaRPr>
          </a:p>
        </p:txBody>
      </p:sp>
      <p:pic>
        <p:nvPicPr>
          <p:cNvPr id="508" name="Google Shape;50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69" y="4340470"/>
            <a:ext cx="851367" cy="8513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AA7483FE-A6E0-2A90-4437-DC8BEBFD810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35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Specific Tasks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421" y="0"/>
            <a:ext cx="7992379" cy="586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9533" y="9775193"/>
            <a:ext cx="12192001" cy="261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92D4704F-3B45-35EF-28AB-25D895518026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42"/>
          <p:cNvGrpSpPr/>
          <p:nvPr/>
        </p:nvGrpSpPr>
        <p:grpSpPr>
          <a:xfrm>
            <a:off x="973778" y="663527"/>
            <a:ext cx="10486754" cy="5200060"/>
            <a:chOff x="601075" y="393600"/>
            <a:chExt cx="8715375" cy="4563100"/>
          </a:xfrm>
        </p:grpSpPr>
        <p:pic>
          <p:nvPicPr>
            <p:cNvPr id="529" name="Google Shape;529;p42"/>
            <p:cNvPicPr preferRelativeResize="0"/>
            <p:nvPr/>
          </p:nvPicPr>
          <p:blipFill rotWithShape="1">
            <a:blip r:embed="rId3">
              <a:alphaModFix/>
            </a:blip>
            <a:srcRect b="11284"/>
            <a:stretch/>
          </p:blipFill>
          <p:spPr>
            <a:xfrm>
              <a:off x="601075" y="393600"/>
              <a:ext cx="8715375" cy="456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42"/>
            <p:cNvSpPr/>
            <p:nvPr/>
          </p:nvSpPr>
          <p:spPr>
            <a:xfrm>
              <a:off x="6297600" y="4651525"/>
              <a:ext cx="2931600" cy="252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</p:grpSp>
      <p:sp>
        <p:nvSpPr>
          <p:cNvPr id="533" name="Google Shape;533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Specific Tasks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536" name="Google Shape;5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9533" y="9775193"/>
            <a:ext cx="12192001" cy="261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9A38EE3D-72E7-BE1A-00F8-1E09397D05EC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062" y="66057"/>
            <a:ext cx="6962317" cy="580035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37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Specific Tasks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547" name="Google Shape;5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9533" y="9775193"/>
            <a:ext cx="12192001" cy="26163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586D8EEF-92C3-F1FE-1A45-4A01AC216F02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44"/>
          <p:cNvGrpSpPr/>
          <p:nvPr/>
        </p:nvGrpSpPr>
        <p:grpSpPr>
          <a:xfrm>
            <a:off x="1174101" y="3398619"/>
            <a:ext cx="5586567" cy="628400"/>
            <a:chOff x="880575" y="1771288"/>
            <a:chExt cx="4189925" cy="471300"/>
          </a:xfrm>
        </p:grpSpPr>
        <p:sp>
          <p:nvSpPr>
            <p:cNvPr id="553" name="Google Shape;553;p44"/>
            <p:cNvSpPr/>
            <p:nvPr/>
          </p:nvSpPr>
          <p:spPr>
            <a:xfrm>
              <a:off x="880575" y="1771288"/>
              <a:ext cx="445800" cy="4713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667" b="1">
                  <a:solidFill>
                    <a:schemeClr val="lt1"/>
                  </a:solidFill>
                </a:rPr>
                <a:t>2</a:t>
              </a:r>
              <a:endParaRPr sz="2667" b="1">
                <a:solidFill>
                  <a:schemeClr val="lt1"/>
                </a:solidFill>
              </a:endParaRPr>
            </a:p>
          </p:txBody>
        </p:sp>
        <p:sp>
          <p:nvSpPr>
            <p:cNvPr id="554" name="Google Shape;554;p44"/>
            <p:cNvSpPr txBox="1"/>
            <p:nvPr/>
          </p:nvSpPr>
          <p:spPr>
            <a:xfrm>
              <a:off x="1438400" y="1810150"/>
              <a:ext cx="36321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267" b="1" dirty="0" err="1">
                  <a:solidFill>
                    <a:srgbClr val="0B5394"/>
                  </a:solidFill>
                </a:rPr>
                <a:t>Human-based</a:t>
              </a:r>
              <a:r>
                <a:rPr lang="pt-PT" sz="2267" b="1" dirty="0">
                  <a:solidFill>
                    <a:srgbClr val="0B5394"/>
                  </a:solidFill>
                </a:rPr>
                <a:t> </a:t>
              </a:r>
              <a:r>
                <a:rPr lang="pt-PT" sz="2267" b="1" dirty="0" err="1">
                  <a:solidFill>
                    <a:srgbClr val="0B5394"/>
                  </a:solidFill>
                </a:rPr>
                <a:t>evaluation</a:t>
              </a:r>
              <a:endParaRPr sz="2267" b="1" dirty="0">
                <a:solidFill>
                  <a:srgbClr val="0B5394"/>
                </a:solidFill>
              </a:endParaRPr>
            </a:p>
          </p:txBody>
        </p:sp>
      </p:grpSp>
      <p:sp>
        <p:nvSpPr>
          <p:cNvPr id="555" name="Google Shape;555;p44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Different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Types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Methods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58" name="Google Shape;558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59" name="Google Shape;559;p44"/>
          <p:cNvSpPr txBox="1"/>
          <p:nvPr/>
        </p:nvSpPr>
        <p:spPr>
          <a:xfrm>
            <a:off x="678900" y="1258368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There</a:t>
            </a:r>
            <a:r>
              <a:rPr lang="pt-PT" sz="2267" dirty="0"/>
              <a:t> are </a:t>
            </a:r>
            <a:r>
              <a:rPr lang="pt-PT" sz="2267" dirty="0" err="1"/>
              <a:t>three</a:t>
            </a:r>
            <a:r>
              <a:rPr lang="pt-PT" sz="2267" dirty="0"/>
              <a:t> </a:t>
            </a:r>
            <a:r>
              <a:rPr lang="pt-PT" sz="2267" dirty="0" err="1"/>
              <a:t>main</a:t>
            </a:r>
            <a:r>
              <a:rPr lang="pt-PT" sz="2267" dirty="0"/>
              <a:t> </a:t>
            </a:r>
            <a:r>
              <a:rPr lang="pt-PT" sz="2267" dirty="0" err="1"/>
              <a:t>approaches</a:t>
            </a:r>
            <a:r>
              <a:rPr lang="pt-PT" sz="2267" dirty="0"/>
              <a:t> to </a:t>
            </a:r>
            <a:r>
              <a:rPr lang="pt-PT" sz="2267" dirty="0" err="1"/>
              <a:t>evaluation</a:t>
            </a:r>
            <a:r>
              <a:rPr lang="pt-PT" sz="2267" dirty="0"/>
              <a:t>:</a:t>
            </a:r>
            <a:endParaRPr sz="2267" b="1" dirty="0"/>
          </a:p>
        </p:txBody>
      </p:sp>
      <p:grpSp>
        <p:nvGrpSpPr>
          <p:cNvPr id="561" name="Google Shape;561;p44"/>
          <p:cNvGrpSpPr/>
          <p:nvPr/>
        </p:nvGrpSpPr>
        <p:grpSpPr>
          <a:xfrm>
            <a:off x="1174101" y="2041085"/>
            <a:ext cx="4278167" cy="628400"/>
            <a:chOff x="880575" y="1771288"/>
            <a:chExt cx="3208625" cy="471300"/>
          </a:xfrm>
        </p:grpSpPr>
        <p:sp>
          <p:nvSpPr>
            <p:cNvPr id="562" name="Google Shape;562;p44"/>
            <p:cNvSpPr/>
            <p:nvPr/>
          </p:nvSpPr>
          <p:spPr>
            <a:xfrm>
              <a:off x="880575" y="1771288"/>
              <a:ext cx="445800" cy="4713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667" b="1">
                  <a:solidFill>
                    <a:schemeClr val="lt1"/>
                  </a:solidFill>
                </a:rPr>
                <a:t>1</a:t>
              </a:r>
              <a:endParaRPr sz="2667" b="1">
                <a:solidFill>
                  <a:schemeClr val="lt1"/>
                </a:solidFill>
              </a:endParaRPr>
            </a:p>
          </p:txBody>
        </p:sp>
        <p:sp>
          <p:nvSpPr>
            <p:cNvPr id="563" name="Google Shape;563;p44"/>
            <p:cNvSpPr txBox="1"/>
            <p:nvPr/>
          </p:nvSpPr>
          <p:spPr>
            <a:xfrm>
              <a:off x="1438400" y="1810138"/>
              <a:ext cx="2650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267" b="1">
                  <a:solidFill>
                    <a:srgbClr val="0B5394"/>
                  </a:solidFill>
                </a:rPr>
                <a:t>Metric-based evaluation</a:t>
              </a:r>
              <a:endParaRPr sz="2267" b="1">
                <a:solidFill>
                  <a:srgbClr val="0B5394"/>
                </a:solidFill>
              </a:endParaRPr>
            </a:p>
          </p:txBody>
        </p:sp>
      </p:grpSp>
      <p:pic>
        <p:nvPicPr>
          <p:cNvPr id="564" name="Google Shape;564;p44"/>
          <p:cNvPicPr preferRelativeResize="0"/>
          <p:nvPr/>
        </p:nvPicPr>
        <p:blipFill rotWithShape="1">
          <a:blip r:embed="rId3">
            <a:alphaModFix/>
          </a:blip>
          <a:srcRect l="20905" t="18599" r="21022" b="43923"/>
          <a:stretch/>
        </p:blipFill>
        <p:spPr>
          <a:xfrm>
            <a:off x="5452430" y="2003361"/>
            <a:ext cx="969767" cy="67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687" y="3313338"/>
            <a:ext cx="668197" cy="71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4"/>
          <p:cNvPicPr preferRelativeResize="0"/>
          <p:nvPr/>
        </p:nvPicPr>
        <p:blipFill rotWithShape="1">
          <a:blip r:embed="rId5">
            <a:alphaModFix/>
          </a:blip>
          <a:srcRect l="13441" t="14972" r="13899" b="11525"/>
          <a:stretch/>
        </p:blipFill>
        <p:spPr>
          <a:xfrm>
            <a:off x="7983006" y="4756152"/>
            <a:ext cx="668199" cy="675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44"/>
          <p:cNvGrpSpPr/>
          <p:nvPr/>
        </p:nvGrpSpPr>
        <p:grpSpPr>
          <a:xfrm>
            <a:off x="1174101" y="4756152"/>
            <a:ext cx="6829445" cy="628400"/>
            <a:chOff x="880575" y="1771288"/>
            <a:chExt cx="5122083" cy="471300"/>
          </a:xfrm>
        </p:grpSpPr>
        <p:sp>
          <p:nvSpPr>
            <p:cNvPr id="568" name="Google Shape;568;p44"/>
            <p:cNvSpPr/>
            <p:nvPr/>
          </p:nvSpPr>
          <p:spPr>
            <a:xfrm>
              <a:off x="880575" y="1771288"/>
              <a:ext cx="445800" cy="4713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667" b="1">
                  <a:solidFill>
                    <a:schemeClr val="lt1"/>
                  </a:solidFill>
                </a:rPr>
                <a:t>3</a:t>
              </a:r>
              <a:endParaRPr sz="2667" b="1">
                <a:solidFill>
                  <a:schemeClr val="lt1"/>
                </a:solidFill>
              </a:endParaRPr>
            </a:p>
          </p:txBody>
        </p:sp>
        <p:sp>
          <p:nvSpPr>
            <p:cNvPr id="569" name="Google Shape;569;p44"/>
            <p:cNvSpPr txBox="1"/>
            <p:nvPr/>
          </p:nvSpPr>
          <p:spPr>
            <a:xfrm>
              <a:off x="1438399" y="1810138"/>
              <a:ext cx="4564259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just">
                <a:lnSpc>
                  <a:spcPct val="115000"/>
                </a:lnSpc>
              </a:pPr>
              <a:r>
                <a:rPr lang="pt-PT" sz="2267" b="1" dirty="0" err="1">
                  <a:solidFill>
                    <a:srgbClr val="0B5394"/>
                  </a:solidFill>
                </a:rPr>
                <a:t>Model-based</a:t>
              </a:r>
              <a:r>
                <a:rPr lang="pt-PT" sz="2267" b="1" dirty="0">
                  <a:solidFill>
                    <a:srgbClr val="0B5394"/>
                  </a:solidFill>
                </a:rPr>
                <a:t> </a:t>
              </a:r>
              <a:r>
                <a:rPr lang="pt-PT" sz="2267" b="1" dirty="0" err="1">
                  <a:solidFill>
                    <a:srgbClr val="0B5394"/>
                  </a:solidFill>
                </a:rPr>
                <a:t>evaluation</a:t>
              </a:r>
              <a:r>
                <a:rPr lang="pt-PT" sz="2267" b="1" dirty="0">
                  <a:solidFill>
                    <a:srgbClr val="0B5394"/>
                  </a:solidFill>
                </a:rPr>
                <a:t> </a:t>
              </a:r>
              <a:r>
                <a:rPr lang="pt-PT" sz="2267" b="1" dirty="0" err="1">
                  <a:solidFill>
                    <a:srgbClr val="0B5394"/>
                  </a:solidFill>
                </a:rPr>
                <a:t>and</a:t>
              </a:r>
              <a:r>
                <a:rPr lang="pt-PT" sz="2267" b="1" dirty="0">
                  <a:solidFill>
                    <a:srgbClr val="0B5394"/>
                  </a:solidFill>
                </a:rPr>
                <a:t> LLM-as-</a:t>
              </a:r>
              <a:r>
                <a:rPr lang="pt-PT" sz="2267" b="1" dirty="0" err="1">
                  <a:solidFill>
                    <a:srgbClr val="0B5394"/>
                  </a:solidFill>
                </a:rPr>
                <a:t>judge</a:t>
              </a:r>
              <a:endParaRPr sz="2267" b="1" dirty="0">
                <a:solidFill>
                  <a:srgbClr val="0B5394"/>
                </a:solidFill>
              </a:endParaRPr>
            </a:p>
          </p:txBody>
        </p:sp>
      </p:grpSp>
      <p:sp>
        <p:nvSpPr>
          <p:cNvPr id="570" name="Google Shape;570;p44"/>
          <p:cNvSpPr txBox="1"/>
          <p:nvPr/>
        </p:nvSpPr>
        <p:spPr>
          <a:xfrm>
            <a:off x="1991800" y="2602726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Automated</a:t>
            </a:r>
            <a:r>
              <a:rPr lang="pt-PT" sz="2267" dirty="0"/>
              <a:t> </a:t>
            </a:r>
            <a:r>
              <a:rPr lang="pt-PT" sz="2267" dirty="0" err="1"/>
              <a:t>metrics</a:t>
            </a:r>
            <a:r>
              <a:rPr lang="pt-PT" sz="2267" dirty="0"/>
              <a:t> </a:t>
            </a:r>
            <a:r>
              <a:rPr lang="pt-PT" sz="2267" dirty="0" err="1"/>
              <a:t>measure</a:t>
            </a:r>
            <a:r>
              <a:rPr lang="pt-PT" sz="2267" dirty="0"/>
              <a:t> performance </a:t>
            </a:r>
            <a:r>
              <a:rPr lang="pt-PT" sz="2267" dirty="0" err="1"/>
              <a:t>based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benchmarks</a:t>
            </a:r>
            <a:endParaRPr sz="2267" b="1" dirty="0"/>
          </a:p>
        </p:txBody>
      </p:sp>
      <p:sp>
        <p:nvSpPr>
          <p:cNvPr id="571" name="Google Shape;571;p44"/>
          <p:cNvSpPr txBox="1"/>
          <p:nvPr/>
        </p:nvSpPr>
        <p:spPr>
          <a:xfrm>
            <a:off x="1991800" y="3925668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/>
              <a:t>Experts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crowd</a:t>
            </a:r>
            <a:r>
              <a:rPr lang="pt-PT" sz="2267" dirty="0"/>
              <a:t> </a:t>
            </a:r>
            <a:r>
              <a:rPr lang="pt-PT" sz="2267" dirty="0" err="1"/>
              <a:t>workers</a:t>
            </a:r>
            <a:r>
              <a:rPr lang="pt-PT" sz="2267" dirty="0"/>
              <a:t> </a:t>
            </a:r>
            <a:r>
              <a:rPr lang="pt-PT" sz="2267" dirty="0" err="1"/>
              <a:t>assess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responses</a:t>
            </a:r>
            <a:endParaRPr sz="2267" b="1" dirty="0"/>
          </a:p>
        </p:txBody>
      </p:sp>
      <p:sp>
        <p:nvSpPr>
          <p:cNvPr id="572" name="Google Shape;572;p44"/>
          <p:cNvSpPr txBox="1"/>
          <p:nvPr/>
        </p:nvSpPr>
        <p:spPr>
          <a:xfrm>
            <a:off x="1991800" y="5248610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Large</a:t>
            </a:r>
            <a:r>
              <a:rPr lang="pt-PT" sz="2267" dirty="0"/>
              <a:t> </a:t>
            </a:r>
            <a:r>
              <a:rPr lang="pt-PT" sz="2267" dirty="0" err="1"/>
              <a:t>frontier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,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specialized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, </a:t>
            </a:r>
            <a:r>
              <a:rPr lang="pt-PT" sz="2267" dirty="0" err="1"/>
              <a:t>assess</a:t>
            </a:r>
            <a:r>
              <a:rPr lang="pt-PT" sz="2267" dirty="0"/>
              <a:t> </a:t>
            </a:r>
            <a:r>
              <a:rPr lang="pt-PT" sz="2267" dirty="0" err="1"/>
              <a:t>other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endParaRPr sz="2267" b="1" dirty="0"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1DADA5B6-BBD6-9D8F-5085-3B906DE6477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45"/>
          <p:cNvPicPr preferRelativeResize="0"/>
          <p:nvPr/>
        </p:nvPicPr>
        <p:blipFill rotWithShape="1">
          <a:blip r:embed="rId3">
            <a:alphaModFix/>
          </a:blip>
          <a:srcRect t="14036" b="16475"/>
          <a:stretch/>
        </p:blipFill>
        <p:spPr>
          <a:xfrm>
            <a:off x="2956432" y="4159834"/>
            <a:ext cx="6279137" cy="13568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45"/>
          <p:cNvGrpSpPr/>
          <p:nvPr/>
        </p:nvGrpSpPr>
        <p:grpSpPr>
          <a:xfrm>
            <a:off x="1114800" y="3868776"/>
            <a:ext cx="9353667" cy="1778951"/>
            <a:chOff x="836100" y="3329088"/>
            <a:chExt cx="7015250" cy="1334213"/>
          </a:xfrm>
        </p:grpSpPr>
        <p:sp>
          <p:nvSpPr>
            <p:cNvPr id="579" name="Google Shape;579;p45"/>
            <p:cNvSpPr/>
            <p:nvPr/>
          </p:nvSpPr>
          <p:spPr>
            <a:xfrm>
              <a:off x="1100450" y="3421600"/>
              <a:ext cx="6750900" cy="1241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836100" y="3329088"/>
              <a:ext cx="2964900" cy="393600"/>
            </a:xfrm>
            <a:prstGeom prst="roundRect">
              <a:avLst>
                <a:gd name="adj" fmla="val 16667"/>
              </a:avLst>
            </a:prstGeom>
            <a:solidFill>
              <a:srgbClr val="1C4587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Bilingual Evaluation Understudy</a:t>
              </a:r>
              <a:endParaRPr sz="1867" b="1">
                <a:solidFill>
                  <a:schemeClr val="lt1"/>
                </a:solidFill>
              </a:endParaRPr>
            </a:p>
          </p:txBody>
        </p:sp>
      </p:grpSp>
      <p:sp>
        <p:nvSpPr>
          <p:cNvPr id="581" name="Google Shape;581;p45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Metrics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(1)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84" name="Google Shape;584;p4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39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85" name="Google Shape;585;p45"/>
          <p:cNvSpPr txBox="1"/>
          <p:nvPr/>
        </p:nvSpPr>
        <p:spPr>
          <a:xfrm>
            <a:off x="678900" y="1293993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/>
              <a:t>Metric-based evaluation </a:t>
            </a:r>
            <a:r>
              <a:rPr lang="pt-PT" sz="2267"/>
              <a:t>uses numerical, objective metrics for comparison. </a:t>
            </a:r>
            <a:endParaRPr sz="2267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pt-PT" sz="2267"/>
              <a:t>	Works well for classification, translation, and retrieval tasks</a:t>
            </a:r>
            <a:endParaRPr sz="2267"/>
          </a:p>
        </p:txBody>
      </p:sp>
      <p:pic>
        <p:nvPicPr>
          <p:cNvPr id="587" name="Google Shape;587;p45"/>
          <p:cNvPicPr preferRelativeResize="0"/>
          <p:nvPr/>
        </p:nvPicPr>
        <p:blipFill rotWithShape="1">
          <a:blip r:embed="rId4">
            <a:alphaModFix/>
          </a:blip>
          <a:srcRect l="20905" t="18599" r="21022" b="43923"/>
          <a:stretch/>
        </p:blipFill>
        <p:spPr>
          <a:xfrm>
            <a:off x="8815232" y="1"/>
            <a:ext cx="752933" cy="5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5"/>
          <p:cNvSpPr txBox="1"/>
          <p:nvPr/>
        </p:nvSpPr>
        <p:spPr>
          <a:xfrm>
            <a:off x="678900" y="2416593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These</a:t>
            </a:r>
            <a:r>
              <a:rPr lang="pt-PT" sz="2267" dirty="0"/>
              <a:t> </a:t>
            </a:r>
            <a:r>
              <a:rPr lang="pt-PT" sz="2267" dirty="0" err="1"/>
              <a:t>include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classification</a:t>
            </a:r>
            <a:r>
              <a:rPr lang="pt-PT" sz="2267" b="1" dirty="0">
                <a:solidFill>
                  <a:srgbClr val="E69138"/>
                </a:solidFill>
              </a:rPr>
              <a:t> “</a:t>
            </a:r>
            <a:r>
              <a:rPr lang="pt-PT" sz="2267" b="1" dirty="0" err="1">
                <a:solidFill>
                  <a:srgbClr val="E69138"/>
                </a:solidFill>
              </a:rPr>
              <a:t>classics</a:t>
            </a:r>
            <a:r>
              <a:rPr lang="pt-PT" sz="2267" b="1" dirty="0">
                <a:solidFill>
                  <a:srgbClr val="E69138"/>
                </a:solidFill>
              </a:rPr>
              <a:t>”</a:t>
            </a:r>
            <a:r>
              <a:rPr lang="pt-PT" sz="2267" dirty="0"/>
              <a:t>: </a:t>
            </a:r>
            <a:r>
              <a:rPr lang="pt-PT" sz="1800" i="1" dirty="0" err="1"/>
              <a:t>Accuracy</a:t>
            </a:r>
            <a:r>
              <a:rPr lang="pt-PT" sz="1800" i="1" dirty="0"/>
              <a:t>, </a:t>
            </a:r>
            <a:r>
              <a:rPr lang="pt-PT" sz="1800" i="1" dirty="0" err="1"/>
              <a:t>Precision</a:t>
            </a:r>
            <a:r>
              <a:rPr lang="pt-PT" sz="1800" i="1" dirty="0"/>
              <a:t>, </a:t>
            </a:r>
            <a:r>
              <a:rPr lang="pt-PT" sz="1800" i="1" dirty="0" err="1"/>
              <a:t>Recall</a:t>
            </a:r>
            <a:r>
              <a:rPr lang="pt-PT" sz="1800" i="1" dirty="0"/>
              <a:t>, F1-Score…</a:t>
            </a:r>
            <a:endParaRPr sz="1800" b="1" i="1" dirty="0"/>
          </a:p>
        </p:txBody>
      </p:sp>
      <p:sp>
        <p:nvSpPr>
          <p:cNvPr id="589" name="Google Shape;589;p45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Metric-based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590" name="Google Shape;590;p45"/>
          <p:cNvSpPr txBox="1"/>
          <p:nvPr/>
        </p:nvSpPr>
        <p:spPr>
          <a:xfrm>
            <a:off x="911600" y="3254175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pt-PT" sz="2267" b="1" dirty="0" err="1"/>
              <a:t>Machine</a:t>
            </a:r>
            <a:r>
              <a:rPr lang="pt-PT" sz="2267" b="1" dirty="0"/>
              <a:t> </a:t>
            </a:r>
            <a:r>
              <a:rPr lang="pt-PT" sz="2267" b="1" dirty="0" err="1"/>
              <a:t>Translation</a:t>
            </a:r>
            <a:r>
              <a:rPr lang="pt-PT" sz="2267" b="1" dirty="0"/>
              <a:t>, </a:t>
            </a:r>
            <a:r>
              <a:rPr lang="pt-PT" sz="2267" b="1" dirty="0" err="1"/>
              <a:t>Text</a:t>
            </a:r>
            <a:r>
              <a:rPr lang="pt-PT" sz="2267" b="1" dirty="0"/>
              <a:t> </a:t>
            </a:r>
            <a:r>
              <a:rPr lang="pt-PT" sz="2267" b="1" dirty="0" err="1"/>
              <a:t>Summarization</a:t>
            </a:r>
            <a:r>
              <a:rPr lang="pt-PT" sz="2267" b="1" dirty="0"/>
              <a:t>, </a:t>
            </a:r>
            <a:r>
              <a:rPr lang="pt-PT" sz="2267" b="1" dirty="0" err="1"/>
              <a:t>Image</a:t>
            </a:r>
            <a:r>
              <a:rPr lang="pt-PT" sz="2267" b="1" dirty="0"/>
              <a:t> </a:t>
            </a:r>
            <a:r>
              <a:rPr lang="pt-PT" sz="2267" b="1" dirty="0" err="1"/>
              <a:t>Captioning</a:t>
            </a:r>
            <a:r>
              <a:rPr lang="pt-PT" sz="2267" b="1" dirty="0"/>
              <a:t>, ...</a:t>
            </a:r>
            <a:endParaRPr sz="2267" b="1" dirty="0"/>
          </a:p>
        </p:txBody>
      </p:sp>
      <p:pic>
        <p:nvPicPr>
          <p:cNvPr id="591" name="Google Shape;5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34" y="7631333"/>
            <a:ext cx="113919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1367" y="11470851"/>
            <a:ext cx="113919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600" y="12377251"/>
            <a:ext cx="69088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9667" y="10957484"/>
            <a:ext cx="69088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19851" y="11353851"/>
            <a:ext cx="78486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85867" y="12437133"/>
            <a:ext cx="8940800" cy="4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61367" y="12655851"/>
            <a:ext cx="1191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94A0F0D3-E7CB-3810-223D-46A4688D71D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39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C9C4A-8B34-791F-681E-1884C6D3F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1993-3C33-8106-33C8-FB8C9A7E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59450-E081-E1EF-44C5-7C441FD58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b="1" dirty="0"/>
              <a:t>MLLM Architectures</a:t>
            </a:r>
          </a:p>
          <a:p>
            <a:endParaRPr lang="en-US" b="1" dirty="0"/>
          </a:p>
          <a:p>
            <a:r>
              <a:rPr lang="en-US" dirty="0"/>
              <a:t>Model Training and Evaluation</a:t>
            </a:r>
          </a:p>
          <a:p>
            <a:endParaRPr lang="en-US" dirty="0"/>
          </a:p>
          <a:p>
            <a:r>
              <a:rPr lang="en-US" dirty="0"/>
              <a:t>Exercises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6790F552-1D60-A88F-B8C6-98CFC14E39A7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318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>
          <a:extLst>
            <a:ext uri="{FF2B5EF4-FFF2-40B4-BE49-F238E27FC236}">
              <a16:creationId xmlns:a16="http://schemas.microsoft.com/office/drawing/2014/main" id="{62A6AFB4-B21B-44D1-D89F-8328C53B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D78B68-8770-01CB-3DCD-E56131EC0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88" y="4292342"/>
            <a:ext cx="6523391" cy="1292370"/>
          </a:xfrm>
          <a:prstGeom prst="rect">
            <a:avLst/>
          </a:prstGeom>
        </p:spPr>
      </p:pic>
      <p:sp>
        <p:nvSpPr>
          <p:cNvPr id="581" name="Google Shape;581;p45">
            <a:extLst>
              <a:ext uri="{FF2B5EF4-FFF2-40B4-BE49-F238E27FC236}">
                <a16:creationId xmlns:a16="http://schemas.microsoft.com/office/drawing/2014/main" id="{454EB691-0CF5-B1F7-D7BD-73280F9007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Metrics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(2)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584" name="Google Shape;584;p45">
            <a:extLst>
              <a:ext uri="{FF2B5EF4-FFF2-40B4-BE49-F238E27FC236}">
                <a16:creationId xmlns:a16="http://schemas.microsoft.com/office/drawing/2014/main" id="{CFF48B43-7663-3044-2467-EC988E148F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40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585" name="Google Shape;585;p45">
            <a:extLst>
              <a:ext uri="{FF2B5EF4-FFF2-40B4-BE49-F238E27FC236}">
                <a16:creationId xmlns:a16="http://schemas.microsoft.com/office/drawing/2014/main" id="{C33DF4C1-F362-FF31-15F7-593E55B9635C}"/>
              </a:ext>
            </a:extLst>
          </p:cNvPr>
          <p:cNvSpPr txBox="1"/>
          <p:nvPr/>
        </p:nvSpPr>
        <p:spPr>
          <a:xfrm>
            <a:off x="678900" y="1293993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/>
              <a:t>Metric-based evaluation </a:t>
            </a:r>
            <a:r>
              <a:rPr lang="pt-PT" sz="2267"/>
              <a:t>uses numerical, objective metrics for comparison. </a:t>
            </a:r>
            <a:endParaRPr sz="2267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pt-PT" sz="2267"/>
              <a:t>	Works well for classification, translation, and retrieval tasks</a:t>
            </a:r>
            <a:endParaRPr sz="2267"/>
          </a:p>
        </p:txBody>
      </p:sp>
      <p:pic>
        <p:nvPicPr>
          <p:cNvPr id="587" name="Google Shape;587;p45">
            <a:extLst>
              <a:ext uri="{FF2B5EF4-FFF2-40B4-BE49-F238E27FC236}">
                <a16:creationId xmlns:a16="http://schemas.microsoft.com/office/drawing/2014/main" id="{FE6778B5-12A6-EA87-04E0-745341A868B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0905" t="18599" r="21022" b="43923"/>
          <a:stretch/>
        </p:blipFill>
        <p:spPr>
          <a:xfrm>
            <a:off x="8815232" y="1"/>
            <a:ext cx="752933" cy="5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5">
            <a:extLst>
              <a:ext uri="{FF2B5EF4-FFF2-40B4-BE49-F238E27FC236}">
                <a16:creationId xmlns:a16="http://schemas.microsoft.com/office/drawing/2014/main" id="{F43B2A77-0347-95CF-8395-D08A92D672F8}"/>
              </a:ext>
            </a:extLst>
          </p:cNvPr>
          <p:cNvSpPr txBox="1"/>
          <p:nvPr/>
        </p:nvSpPr>
        <p:spPr>
          <a:xfrm>
            <a:off x="678900" y="2416593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dirty="0" err="1"/>
              <a:t>These</a:t>
            </a:r>
            <a:r>
              <a:rPr lang="pt-PT" sz="2267" dirty="0"/>
              <a:t> </a:t>
            </a:r>
            <a:r>
              <a:rPr lang="pt-PT" sz="2267" dirty="0" err="1"/>
              <a:t>include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classification</a:t>
            </a:r>
            <a:r>
              <a:rPr lang="pt-PT" sz="2267" b="1" dirty="0">
                <a:solidFill>
                  <a:srgbClr val="E69138"/>
                </a:solidFill>
              </a:rPr>
              <a:t> “</a:t>
            </a:r>
            <a:r>
              <a:rPr lang="pt-PT" sz="2267" b="1" dirty="0" err="1">
                <a:solidFill>
                  <a:srgbClr val="E69138"/>
                </a:solidFill>
              </a:rPr>
              <a:t>classics</a:t>
            </a:r>
            <a:r>
              <a:rPr lang="pt-PT" sz="2267" b="1" dirty="0">
                <a:solidFill>
                  <a:srgbClr val="E69138"/>
                </a:solidFill>
              </a:rPr>
              <a:t>”</a:t>
            </a:r>
            <a:r>
              <a:rPr lang="pt-PT" sz="2267" dirty="0"/>
              <a:t>: </a:t>
            </a:r>
            <a:r>
              <a:rPr lang="pt-PT" sz="1800" i="1" dirty="0" err="1"/>
              <a:t>Accuracy</a:t>
            </a:r>
            <a:r>
              <a:rPr lang="pt-PT" sz="1800" i="1" dirty="0"/>
              <a:t>, </a:t>
            </a:r>
            <a:r>
              <a:rPr lang="pt-PT" sz="1800" i="1" dirty="0" err="1"/>
              <a:t>Precision</a:t>
            </a:r>
            <a:r>
              <a:rPr lang="pt-PT" sz="1800" i="1" dirty="0"/>
              <a:t>, </a:t>
            </a:r>
            <a:r>
              <a:rPr lang="pt-PT" sz="1800" i="1" dirty="0" err="1"/>
              <a:t>Recall</a:t>
            </a:r>
            <a:r>
              <a:rPr lang="pt-PT" sz="1800" i="1" dirty="0"/>
              <a:t>, F1-Score…</a:t>
            </a:r>
            <a:endParaRPr sz="1800" b="1" i="1" dirty="0"/>
          </a:p>
        </p:txBody>
      </p:sp>
      <p:sp>
        <p:nvSpPr>
          <p:cNvPr id="589" name="Google Shape;589;p45">
            <a:extLst>
              <a:ext uri="{FF2B5EF4-FFF2-40B4-BE49-F238E27FC236}">
                <a16:creationId xmlns:a16="http://schemas.microsoft.com/office/drawing/2014/main" id="{33401D31-66F8-B6E6-CC2B-D761F1529069}"/>
              </a:ext>
            </a:extLst>
          </p:cNvPr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Metric-based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590" name="Google Shape;590;p45">
            <a:extLst>
              <a:ext uri="{FF2B5EF4-FFF2-40B4-BE49-F238E27FC236}">
                <a16:creationId xmlns:a16="http://schemas.microsoft.com/office/drawing/2014/main" id="{1E3A587C-69DE-3069-B510-7ECC8C4F684A}"/>
              </a:ext>
            </a:extLst>
          </p:cNvPr>
          <p:cNvSpPr txBox="1"/>
          <p:nvPr/>
        </p:nvSpPr>
        <p:spPr>
          <a:xfrm>
            <a:off x="911600" y="3254175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333"/>
              </a:spcAft>
            </a:pPr>
            <a:r>
              <a:rPr lang="pt-PT" sz="2267" b="1" dirty="0" err="1"/>
              <a:t>Machine</a:t>
            </a:r>
            <a:r>
              <a:rPr lang="pt-PT" sz="2267" b="1" dirty="0"/>
              <a:t> </a:t>
            </a:r>
            <a:r>
              <a:rPr lang="pt-PT" sz="2267" b="1" dirty="0" err="1"/>
              <a:t>Translation</a:t>
            </a:r>
            <a:r>
              <a:rPr lang="pt-PT" sz="2267" b="1" dirty="0"/>
              <a:t>, </a:t>
            </a:r>
            <a:r>
              <a:rPr lang="pt-PT" sz="2267" b="1" dirty="0" err="1"/>
              <a:t>Text</a:t>
            </a:r>
            <a:r>
              <a:rPr lang="pt-PT" sz="2267" b="1" dirty="0"/>
              <a:t> </a:t>
            </a:r>
            <a:r>
              <a:rPr lang="pt-PT" sz="2267" b="1" dirty="0" err="1"/>
              <a:t>Summarization</a:t>
            </a:r>
            <a:r>
              <a:rPr lang="pt-PT" sz="2267" b="1" dirty="0"/>
              <a:t>, </a:t>
            </a:r>
            <a:r>
              <a:rPr lang="pt-PT" sz="2267" b="1" dirty="0" err="1"/>
              <a:t>Image</a:t>
            </a:r>
            <a:r>
              <a:rPr lang="pt-PT" sz="2267" b="1" dirty="0"/>
              <a:t> </a:t>
            </a:r>
            <a:r>
              <a:rPr lang="pt-PT" sz="2267" b="1" dirty="0" err="1"/>
              <a:t>Captioning</a:t>
            </a:r>
            <a:r>
              <a:rPr lang="pt-PT" sz="2267" b="1" dirty="0"/>
              <a:t>, ...</a:t>
            </a:r>
            <a:endParaRPr sz="2267" b="1" dirty="0"/>
          </a:p>
        </p:txBody>
      </p:sp>
      <p:pic>
        <p:nvPicPr>
          <p:cNvPr id="591" name="Google Shape;591;p45">
            <a:extLst>
              <a:ext uri="{FF2B5EF4-FFF2-40B4-BE49-F238E27FC236}">
                <a16:creationId xmlns:a16="http://schemas.microsoft.com/office/drawing/2014/main" id="{37B14614-0B41-5AAB-4D3B-6CC061271AF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34" y="7631333"/>
            <a:ext cx="113919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5">
            <a:extLst>
              <a:ext uri="{FF2B5EF4-FFF2-40B4-BE49-F238E27FC236}">
                <a16:creationId xmlns:a16="http://schemas.microsoft.com/office/drawing/2014/main" id="{D18697AF-1C21-9E51-EADF-3511F8278B2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1367" y="11470851"/>
            <a:ext cx="113919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>
            <a:extLst>
              <a:ext uri="{FF2B5EF4-FFF2-40B4-BE49-F238E27FC236}">
                <a16:creationId xmlns:a16="http://schemas.microsoft.com/office/drawing/2014/main" id="{031FBF3F-9731-5584-1D40-C3E2462F9DF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1600" y="12377251"/>
            <a:ext cx="69088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>
            <a:extLst>
              <a:ext uri="{FF2B5EF4-FFF2-40B4-BE49-F238E27FC236}">
                <a16:creationId xmlns:a16="http://schemas.microsoft.com/office/drawing/2014/main" id="{5009F95F-DE3C-3F9E-3F8E-200C613C0BE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9667" y="10957484"/>
            <a:ext cx="69088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5">
            <a:extLst>
              <a:ext uri="{FF2B5EF4-FFF2-40B4-BE49-F238E27FC236}">
                <a16:creationId xmlns:a16="http://schemas.microsoft.com/office/drawing/2014/main" id="{C7D9867C-7391-9E72-F50E-1EDBC8FD30F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19851" y="11353851"/>
            <a:ext cx="78486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5">
            <a:extLst>
              <a:ext uri="{FF2B5EF4-FFF2-40B4-BE49-F238E27FC236}">
                <a16:creationId xmlns:a16="http://schemas.microsoft.com/office/drawing/2014/main" id="{75F78ACD-8DAC-AD96-92C1-1F9CAF93B08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85867" y="12437133"/>
            <a:ext cx="8940800" cy="46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5">
            <a:extLst>
              <a:ext uri="{FF2B5EF4-FFF2-40B4-BE49-F238E27FC236}">
                <a16:creationId xmlns:a16="http://schemas.microsoft.com/office/drawing/2014/main" id="{3146D5AE-269A-AB95-A58E-82D640A61DE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61367" y="12655851"/>
            <a:ext cx="1191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62006BDD-084C-E6A5-2552-E120EA5FE87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40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4" name="Google Shape;603;p46">
            <a:extLst>
              <a:ext uri="{FF2B5EF4-FFF2-40B4-BE49-F238E27FC236}">
                <a16:creationId xmlns:a16="http://schemas.microsoft.com/office/drawing/2014/main" id="{82E8FFE7-0A2A-00AA-11F7-D4DA2A2E425A}"/>
              </a:ext>
            </a:extLst>
          </p:cNvPr>
          <p:cNvGrpSpPr/>
          <p:nvPr/>
        </p:nvGrpSpPr>
        <p:grpSpPr>
          <a:xfrm>
            <a:off x="1114800" y="3951899"/>
            <a:ext cx="9353667" cy="1778951"/>
            <a:chOff x="836100" y="3329088"/>
            <a:chExt cx="7015250" cy="1334213"/>
          </a:xfrm>
        </p:grpSpPr>
        <p:sp>
          <p:nvSpPr>
            <p:cNvPr id="5" name="Google Shape;604;p46">
              <a:extLst>
                <a:ext uri="{FF2B5EF4-FFF2-40B4-BE49-F238E27FC236}">
                  <a16:creationId xmlns:a16="http://schemas.microsoft.com/office/drawing/2014/main" id="{05CD3295-DE73-0044-F5E2-B0D4472D15FD}"/>
                </a:ext>
              </a:extLst>
            </p:cNvPr>
            <p:cNvSpPr/>
            <p:nvPr/>
          </p:nvSpPr>
          <p:spPr>
            <a:xfrm>
              <a:off x="1100450" y="3421600"/>
              <a:ext cx="6750900" cy="1241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867"/>
            </a:p>
          </p:txBody>
        </p:sp>
        <p:sp>
          <p:nvSpPr>
            <p:cNvPr id="6" name="Google Shape;605;p46">
              <a:extLst>
                <a:ext uri="{FF2B5EF4-FFF2-40B4-BE49-F238E27FC236}">
                  <a16:creationId xmlns:a16="http://schemas.microsoft.com/office/drawing/2014/main" id="{9A66C34E-7923-C167-A132-757AD2810024}"/>
                </a:ext>
              </a:extLst>
            </p:cNvPr>
            <p:cNvSpPr/>
            <p:nvPr/>
          </p:nvSpPr>
          <p:spPr>
            <a:xfrm>
              <a:off x="836100" y="3329088"/>
              <a:ext cx="2964900" cy="393600"/>
            </a:xfrm>
            <a:prstGeom prst="roundRect">
              <a:avLst>
                <a:gd name="adj" fmla="val 16667"/>
              </a:avLst>
            </a:prstGeom>
            <a:solidFill>
              <a:srgbClr val="1C4587"/>
            </a:solidFill>
            <a:ln w="28575" cap="flat" cmpd="sng">
              <a:solidFill>
                <a:srgbClr val="1C45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 dirty="0" err="1">
                  <a:solidFill>
                    <a:schemeClr val="lt1"/>
                  </a:solidFill>
                </a:rPr>
                <a:t>Consensus-based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Image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Description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Evaluation</a:t>
              </a:r>
              <a:endParaRPr sz="1867" b="1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63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8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Human-Based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53" name="Google Shape;653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41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654" name="Google Shape;654;p48"/>
          <p:cNvSpPr txBox="1"/>
          <p:nvPr/>
        </p:nvSpPr>
        <p:spPr>
          <a:xfrm>
            <a:off x="678900" y="1210866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Human-based</a:t>
            </a:r>
            <a:r>
              <a:rPr lang="pt-PT" sz="2267" b="1" dirty="0"/>
              <a:t> </a:t>
            </a:r>
            <a:r>
              <a:rPr lang="pt-PT" sz="2267" b="1" dirty="0" err="1"/>
              <a:t>evaluation</a:t>
            </a:r>
            <a:r>
              <a:rPr lang="pt-PT" sz="2267" b="1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used</a:t>
            </a:r>
            <a:r>
              <a:rPr lang="pt-PT" sz="2267" dirty="0"/>
              <a:t> to asses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through</a:t>
            </a:r>
            <a:r>
              <a:rPr lang="pt-PT" sz="2267" dirty="0"/>
              <a:t> </a:t>
            </a:r>
            <a:r>
              <a:rPr lang="pt-PT" sz="2267" dirty="0" err="1"/>
              <a:t>direct</a:t>
            </a:r>
            <a:r>
              <a:rPr lang="pt-PT" sz="2267" dirty="0"/>
              <a:t> </a:t>
            </a:r>
            <a:r>
              <a:rPr lang="pt-PT" sz="2267" dirty="0" err="1"/>
              <a:t>human</a:t>
            </a:r>
            <a:r>
              <a:rPr lang="pt-PT" sz="2267" dirty="0"/>
              <a:t> </a:t>
            </a:r>
            <a:r>
              <a:rPr lang="pt-PT" sz="2267" dirty="0" err="1"/>
              <a:t>judgment</a:t>
            </a:r>
            <a:r>
              <a:rPr lang="pt-PT" sz="2267" dirty="0"/>
              <a:t>.</a:t>
            </a:r>
            <a:endParaRPr sz="2267" dirty="0"/>
          </a:p>
          <a:p>
            <a:pPr algn="just">
              <a:lnSpc>
                <a:spcPct val="115000"/>
              </a:lnSpc>
              <a:spcBef>
                <a:spcPts val="1333"/>
              </a:spcBef>
            </a:pPr>
            <a:r>
              <a:rPr lang="pt-PT" sz="2267" dirty="0"/>
              <a:t>	</a:t>
            </a:r>
            <a:r>
              <a:rPr lang="pt-PT" sz="2267" dirty="0" err="1"/>
              <a:t>It</a:t>
            </a:r>
            <a:r>
              <a:rPr lang="pt-PT" sz="2267" dirty="0"/>
              <a:t> </a:t>
            </a:r>
            <a:r>
              <a:rPr lang="pt-PT" sz="2267" dirty="0" err="1"/>
              <a:t>helps</a:t>
            </a:r>
            <a:r>
              <a:rPr lang="pt-PT" sz="2267" dirty="0"/>
              <a:t> </a:t>
            </a:r>
            <a:r>
              <a:rPr lang="pt-PT" sz="2267" dirty="0" err="1"/>
              <a:t>evaluate</a:t>
            </a:r>
            <a:r>
              <a:rPr lang="pt-PT" sz="2267" dirty="0"/>
              <a:t> </a:t>
            </a:r>
            <a:r>
              <a:rPr lang="pt-PT" sz="2267" dirty="0" err="1"/>
              <a:t>aspects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automated</a:t>
            </a:r>
            <a:r>
              <a:rPr lang="pt-PT" sz="2267" dirty="0"/>
              <a:t> scores miss!</a:t>
            </a:r>
            <a:endParaRPr sz="2267" dirty="0"/>
          </a:p>
        </p:txBody>
      </p:sp>
      <p:sp>
        <p:nvSpPr>
          <p:cNvPr id="656" name="Google Shape;656;p48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Human-based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657" name="Google Shape;657;p48"/>
          <p:cNvPicPr preferRelativeResize="0"/>
          <p:nvPr/>
        </p:nvPicPr>
        <p:blipFill rotWithShape="1">
          <a:blip r:embed="rId3">
            <a:alphaModFix/>
          </a:blip>
          <a:srcRect l="19018" r="24004" b="68498"/>
          <a:stretch/>
        </p:blipFill>
        <p:spPr>
          <a:xfrm>
            <a:off x="8775601" y="0"/>
            <a:ext cx="891201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8"/>
          <p:cNvSpPr txBox="1"/>
          <p:nvPr/>
        </p:nvSpPr>
        <p:spPr>
          <a:xfrm>
            <a:off x="1030033" y="2785104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PT" sz="2267" b="1" dirty="0" err="1">
                <a:solidFill>
                  <a:srgbClr val="E69138"/>
                </a:solidFill>
              </a:rPr>
              <a:t>Likert</a:t>
            </a:r>
            <a:r>
              <a:rPr lang="pt-PT" sz="2267" b="1" dirty="0">
                <a:solidFill>
                  <a:srgbClr val="E69138"/>
                </a:solidFill>
              </a:rPr>
              <a:t> </a:t>
            </a:r>
            <a:r>
              <a:rPr lang="pt-PT" sz="2267" b="1" dirty="0" err="1">
                <a:solidFill>
                  <a:srgbClr val="E69138"/>
                </a:solidFill>
              </a:rPr>
              <a:t>Scale</a:t>
            </a:r>
            <a:r>
              <a:rPr lang="pt-PT" sz="2267" b="1" dirty="0">
                <a:solidFill>
                  <a:srgbClr val="E69138"/>
                </a:solidFill>
              </a:rPr>
              <a:t>:</a:t>
            </a:r>
            <a:r>
              <a:rPr lang="pt-PT" sz="2267" b="1" dirty="0"/>
              <a:t> </a:t>
            </a:r>
            <a:r>
              <a:rPr lang="pt-PT" sz="2267" dirty="0" err="1"/>
              <a:t>Evaluating</a:t>
            </a:r>
            <a:r>
              <a:rPr lang="pt-PT" sz="2267" dirty="0"/>
              <a:t> some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characteristic</a:t>
            </a:r>
            <a:r>
              <a:rPr lang="pt-PT" sz="2267" dirty="0"/>
              <a:t> </a:t>
            </a:r>
            <a:r>
              <a:rPr lang="pt-PT" sz="2267" dirty="0" err="1"/>
              <a:t>from</a:t>
            </a:r>
            <a:r>
              <a:rPr lang="pt-PT" sz="2267" dirty="0"/>
              <a:t> 1 to 5.</a:t>
            </a:r>
            <a:endParaRPr sz="2267" dirty="0"/>
          </a:p>
          <a:p>
            <a:pPr algn="just">
              <a:lnSpc>
                <a:spcPct val="150000"/>
              </a:lnSpc>
              <a:spcBef>
                <a:spcPts val="1333"/>
              </a:spcBef>
            </a:pPr>
            <a:r>
              <a:rPr lang="pt-PT" sz="2267" b="1" dirty="0">
                <a:solidFill>
                  <a:srgbClr val="E69138"/>
                </a:solidFill>
              </a:rPr>
              <a:t>A/B </a:t>
            </a:r>
            <a:r>
              <a:rPr lang="pt-PT" sz="2267" b="1" dirty="0" err="1">
                <a:solidFill>
                  <a:srgbClr val="E69138"/>
                </a:solidFill>
              </a:rPr>
              <a:t>Testing</a:t>
            </a:r>
            <a:r>
              <a:rPr lang="pt-PT" sz="2267" b="1" dirty="0">
                <a:solidFill>
                  <a:srgbClr val="E69138"/>
                </a:solidFill>
              </a:rPr>
              <a:t>:</a:t>
            </a:r>
            <a:r>
              <a:rPr lang="pt-PT" sz="2267" b="1" dirty="0"/>
              <a:t> </a:t>
            </a:r>
            <a:r>
              <a:rPr lang="pt-PT" sz="2267" dirty="0" err="1"/>
              <a:t>Comparing</a:t>
            </a:r>
            <a:r>
              <a:rPr lang="pt-PT" sz="2267" dirty="0"/>
              <a:t> </a:t>
            </a:r>
            <a:r>
              <a:rPr lang="pt-PT" sz="2267" dirty="0" err="1"/>
              <a:t>two</a:t>
            </a:r>
            <a:r>
              <a:rPr lang="pt-PT" sz="2267" dirty="0"/>
              <a:t> </a:t>
            </a:r>
            <a:r>
              <a:rPr lang="pt-PT" sz="2267" dirty="0" err="1"/>
              <a:t>versions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. </a:t>
            </a:r>
            <a:endParaRPr sz="2267" dirty="0"/>
          </a:p>
          <a:p>
            <a:pPr algn="just">
              <a:lnSpc>
                <a:spcPct val="150000"/>
              </a:lnSpc>
              <a:spcBef>
                <a:spcPts val="1333"/>
              </a:spcBef>
              <a:spcAft>
                <a:spcPts val="1333"/>
              </a:spcAft>
            </a:pPr>
            <a:r>
              <a:rPr lang="pt-PT" sz="2267" b="1" dirty="0">
                <a:solidFill>
                  <a:srgbClr val="E69138"/>
                </a:solidFill>
              </a:rPr>
              <a:t>Expert </a:t>
            </a:r>
            <a:r>
              <a:rPr lang="pt-PT" sz="2267" b="1" dirty="0" err="1">
                <a:solidFill>
                  <a:srgbClr val="E69138"/>
                </a:solidFill>
              </a:rPr>
              <a:t>Review</a:t>
            </a:r>
            <a:r>
              <a:rPr lang="pt-PT" sz="2267" b="1" dirty="0">
                <a:solidFill>
                  <a:srgbClr val="E69138"/>
                </a:solidFill>
              </a:rPr>
              <a:t>:</a:t>
            </a:r>
            <a:r>
              <a:rPr lang="pt-PT" sz="2267" b="1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model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evaluated</a:t>
            </a:r>
            <a:r>
              <a:rPr lang="pt-PT" sz="2267" dirty="0"/>
              <a:t>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domain</a:t>
            </a:r>
            <a:r>
              <a:rPr lang="pt-PT" sz="2267" dirty="0"/>
              <a:t> experts.</a:t>
            </a:r>
            <a:endParaRPr sz="2267" dirty="0"/>
          </a:p>
        </p:txBody>
      </p:sp>
      <p:sp>
        <p:nvSpPr>
          <p:cNvPr id="659" name="Google Shape;659;p48"/>
          <p:cNvSpPr/>
          <p:nvPr/>
        </p:nvSpPr>
        <p:spPr>
          <a:xfrm>
            <a:off x="4731800" y="4978278"/>
            <a:ext cx="2525200" cy="6020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Very Expensive!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660" name="Google Shape;660;p48"/>
          <p:cNvSpPr/>
          <p:nvPr/>
        </p:nvSpPr>
        <p:spPr>
          <a:xfrm>
            <a:off x="1080067" y="4978278"/>
            <a:ext cx="3498400" cy="6020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Very Time Consuming!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661" name="Google Shape;661;p48"/>
          <p:cNvSpPr/>
          <p:nvPr/>
        </p:nvSpPr>
        <p:spPr>
          <a:xfrm>
            <a:off x="7410329" y="4978278"/>
            <a:ext cx="3498400" cy="6020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1867" b="1">
                <a:solidFill>
                  <a:schemeClr val="lt1"/>
                </a:solidFill>
              </a:rPr>
              <a:t>Potential biased evaluation</a:t>
            </a:r>
            <a:endParaRPr sz="1867" b="1">
              <a:solidFill>
                <a:schemeClr val="lt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7260BDA-2C8E-8ECB-372C-7889DB6734B4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41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Model-Based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Evaluation</a:t>
            </a:r>
            <a:endParaRPr sz="3200" b="1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69" name="Google Shape;669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42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670" name="Google Shape;670;p49"/>
          <p:cNvSpPr txBox="1"/>
          <p:nvPr/>
        </p:nvSpPr>
        <p:spPr>
          <a:xfrm>
            <a:off x="678900" y="1222741"/>
            <a:ext cx="105168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Model-based</a:t>
            </a:r>
            <a:r>
              <a:rPr lang="pt-PT" sz="2267" b="1" dirty="0"/>
              <a:t> </a:t>
            </a:r>
            <a:r>
              <a:rPr lang="pt-PT" sz="2267" b="1" dirty="0" err="1"/>
              <a:t>evaluation</a:t>
            </a:r>
            <a:r>
              <a:rPr lang="pt-PT" sz="2267" b="1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based</a:t>
            </a:r>
            <a:r>
              <a:rPr lang="pt-PT" sz="2267" dirty="0"/>
              <a:t> </a:t>
            </a:r>
            <a:r>
              <a:rPr lang="pt-PT" sz="2267" dirty="0" err="1"/>
              <a:t>on</a:t>
            </a:r>
            <a:r>
              <a:rPr lang="pt-PT" sz="2267" dirty="0"/>
              <a:t> </a:t>
            </a:r>
            <a:r>
              <a:rPr lang="pt-PT" sz="2267" dirty="0" err="1"/>
              <a:t>using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(</a:t>
            </a:r>
            <a:r>
              <a:rPr lang="pt-PT" sz="2267" dirty="0" err="1"/>
              <a:t>often</a:t>
            </a:r>
            <a:r>
              <a:rPr lang="pt-PT" sz="2267" dirty="0"/>
              <a:t> </a:t>
            </a:r>
            <a:r>
              <a:rPr lang="pt-PT" sz="2267" dirty="0" err="1"/>
              <a:t>large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like</a:t>
            </a:r>
            <a:r>
              <a:rPr lang="pt-PT" sz="2267" dirty="0"/>
              <a:t> GPT-4, </a:t>
            </a:r>
            <a:r>
              <a:rPr lang="pt-PT" sz="2267" dirty="0" err="1"/>
              <a:t>or</a:t>
            </a:r>
            <a:r>
              <a:rPr lang="pt-PT" sz="2267" dirty="0"/>
              <a:t> </a:t>
            </a:r>
            <a:r>
              <a:rPr lang="pt-PT" sz="2267" dirty="0" err="1"/>
              <a:t>task-specific</a:t>
            </a:r>
            <a:r>
              <a:rPr lang="pt-PT" sz="2267" dirty="0"/>
              <a:t> </a:t>
            </a:r>
            <a:r>
              <a:rPr lang="pt-PT" sz="2267" dirty="0" err="1"/>
              <a:t>models</a:t>
            </a:r>
            <a:r>
              <a:rPr lang="pt-PT" sz="2267" dirty="0"/>
              <a:t> </a:t>
            </a:r>
            <a:r>
              <a:rPr lang="pt-PT" sz="2267" dirty="0" err="1"/>
              <a:t>trained</a:t>
            </a:r>
            <a:r>
              <a:rPr lang="pt-PT" sz="2267" dirty="0"/>
              <a:t> to </a:t>
            </a:r>
            <a:r>
              <a:rPr lang="pt-PT" sz="2267" dirty="0" err="1"/>
              <a:t>replicate</a:t>
            </a:r>
            <a:r>
              <a:rPr lang="pt-PT" sz="2267" dirty="0"/>
              <a:t> </a:t>
            </a:r>
            <a:r>
              <a:rPr lang="pt-PT" sz="2267" dirty="0" err="1"/>
              <a:t>human</a:t>
            </a:r>
            <a:r>
              <a:rPr lang="pt-PT" sz="2267" dirty="0"/>
              <a:t> </a:t>
            </a:r>
            <a:r>
              <a:rPr lang="pt-PT" sz="2267" dirty="0" err="1"/>
              <a:t>assessments</a:t>
            </a:r>
            <a:r>
              <a:rPr lang="pt-PT" sz="2267" dirty="0"/>
              <a:t>) to </a:t>
            </a:r>
            <a:r>
              <a:rPr lang="pt-PT" sz="2267" dirty="0" err="1"/>
              <a:t>assess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quality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outputs (e.g., use </a:t>
            </a:r>
            <a:r>
              <a:rPr lang="pt-PT" sz="2267" dirty="0" err="1"/>
              <a:t>an</a:t>
            </a:r>
            <a:r>
              <a:rPr lang="pt-PT" sz="2267" dirty="0"/>
              <a:t> LLM as a </a:t>
            </a:r>
            <a:r>
              <a:rPr lang="pt-PT" sz="2267" dirty="0" err="1"/>
              <a:t>judge</a:t>
            </a:r>
            <a:r>
              <a:rPr lang="pt-PT" sz="2267" dirty="0"/>
              <a:t>).</a:t>
            </a:r>
            <a:endParaRPr sz="2267" dirty="0"/>
          </a:p>
          <a:p>
            <a:pPr algn="just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</a:pPr>
            <a:r>
              <a:rPr lang="pt-PT" sz="2267" dirty="0" err="1"/>
              <a:t>Good</a:t>
            </a:r>
            <a:r>
              <a:rPr lang="pt-PT" sz="2267" dirty="0"/>
              <a:t> </a:t>
            </a:r>
            <a:r>
              <a:rPr lang="pt-PT" sz="2267" dirty="0" err="1"/>
              <a:t>alternative</a:t>
            </a:r>
            <a:r>
              <a:rPr lang="pt-PT" sz="2267" dirty="0"/>
              <a:t> for </a:t>
            </a:r>
            <a:r>
              <a:rPr lang="pt-PT" sz="2267" dirty="0" err="1"/>
              <a:t>automated</a:t>
            </a:r>
            <a:r>
              <a:rPr lang="pt-PT" sz="2267" dirty="0"/>
              <a:t> </a:t>
            </a:r>
            <a:r>
              <a:rPr lang="pt-PT" sz="2267" dirty="0" err="1"/>
              <a:t>assessment</a:t>
            </a:r>
            <a:r>
              <a:rPr lang="pt-PT" sz="2267" dirty="0"/>
              <a:t> </a:t>
            </a:r>
            <a:r>
              <a:rPr lang="pt-PT" sz="2267" dirty="0" err="1"/>
              <a:t>that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consistent</a:t>
            </a:r>
            <a:r>
              <a:rPr lang="pt-PT" sz="2267" dirty="0"/>
              <a:t> </a:t>
            </a:r>
            <a:r>
              <a:rPr lang="pt-PT" sz="2267" dirty="0" err="1"/>
              <a:t>across</a:t>
            </a:r>
            <a:r>
              <a:rPr lang="pt-PT" sz="2267" dirty="0"/>
              <a:t> a </a:t>
            </a:r>
            <a:r>
              <a:rPr lang="pt-PT" sz="2267" dirty="0" err="1"/>
              <a:t>variety</a:t>
            </a:r>
            <a:r>
              <a:rPr lang="pt-PT" sz="2267" dirty="0"/>
              <a:t> </a:t>
            </a:r>
            <a:r>
              <a:rPr lang="pt-PT" sz="2267" dirty="0" err="1"/>
              <a:t>of</a:t>
            </a:r>
            <a:r>
              <a:rPr lang="pt-PT" sz="2267" dirty="0"/>
              <a:t> </a:t>
            </a:r>
            <a:r>
              <a:rPr lang="pt-PT" sz="2267" dirty="0" err="1"/>
              <a:t>tasks</a:t>
            </a:r>
            <a:r>
              <a:rPr lang="pt-PT" sz="2267" dirty="0"/>
              <a:t>. </a:t>
            </a:r>
            <a:r>
              <a:rPr lang="pt-PT" sz="2267" dirty="0" err="1"/>
              <a:t>It</a:t>
            </a:r>
            <a:r>
              <a:rPr lang="pt-PT" sz="2267" dirty="0"/>
              <a:t> </a:t>
            </a:r>
            <a:r>
              <a:rPr lang="pt-PT" sz="2267" dirty="0" err="1"/>
              <a:t>is</a:t>
            </a:r>
            <a:r>
              <a:rPr lang="pt-PT" sz="2267" dirty="0"/>
              <a:t> </a:t>
            </a:r>
            <a:r>
              <a:rPr lang="pt-PT" sz="2267" dirty="0" err="1"/>
              <a:t>also</a:t>
            </a:r>
            <a:r>
              <a:rPr lang="pt-PT" sz="2267" dirty="0"/>
              <a:t> </a:t>
            </a:r>
            <a:r>
              <a:rPr lang="pt-PT" sz="2267" dirty="0" err="1"/>
              <a:t>reference</a:t>
            </a:r>
            <a:r>
              <a:rPr lang="pt-PT" sz="2267" dirty="0"/>
              <a:t>-free!</a:t>
            </a:r>
            <a:endParaRPr sz="2267" dirty="0"/>
          </a:p>
        </p:txBody>
      </p:sp>
      <p:sp>
        <p:nvSpPr>
          <p:cNvPr id="672" name="Google Shape;672;p49"/>
          <p:cNvSpPr/>
          <p:nvPr/>
        </p:nvSpPr>
        <p:spPr>
          <a:xfrm>
            <a:off x="9666800" y="0"/>
            <a:ext cx="2525200" cy="524800"/>
          </a:xfrm>
          <a:prstGeom prst="roundRect">
            <a:avLst>
              <a:gd name="adj" fmla="val 0"/>
            </a:avLst>
          </a:prstGeom>
          <a:solidFill>
            <a:srgbClr val="3C78D8"/>
          </a:solidFill>
          <a:ln w="2857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chemeClr val="lt1"/>
                </a:solidFill>
              </a:rPr>
              <a:t>GPT-based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673" name="Google Shape;673;p49"/>
          <p:cNvPicPr preferRelativeResize="0"/>
          <p:nvPr/>
        </p:nvPicPr>
        <p:blipFill rotWithShape="1">
          <a:blip r:embed="rId3">
            <a:alphaModFix/>
          </a:blip>
          <a:srcRect l="13441" t="14972" r="13899" b="11525"/>
          <a:stretch/>
        </p:blipFill>
        <p:spPr>
          <a:xfrm>
            <a:off x="9009963" y="47000"/>
            <a:ext cx="425861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9"/>
          <p:cNvSpPr txBox="1"/>
          <p:nvPr/>
        </p:nvSpPr>
        <p:spPr>
          <a:xfrm>
            <a:off x="0" y="7052833"/>
            <a:ext cx="10329200" cy="14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inherit biases from the GPT models used as evaluators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Requires careful prompt engineering for reliable results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Cannot fully replace human evaluation for nuanced understanding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struggle with highly specialized or technical content</a:t>
            </a:r>
            <a:endParaRPr sz="1467">
              <a:solidFill>
                <a:schemeClr val="dk1"/>
              </a:solidFill>
            </a:endParaRPr>
          </a:p>
        </p:txBody>
      </p:sp>
      <p:grpSp>
        <p:nvGrpSpPr>
          <p:cNvPr id="675" name="Google Shape;675;p49"/>
          <p:cNvGrpSpPr/>
          <p:nvPr/>
        </p:nvGrpSpPr>
        <p:grpSpPr>
          <a:xfrm>
            <a:off x="1714888" y="3648456"/>
            <a:ext cx="2504925" cy="2081239"/>
            <a:chOff x="1403400" y="2864850"/>
            <a:chExt cx="1893900" cy="1795538"/>
          </a:xfrm>
        </p:grpSpPr>
        <p:sp>
          <p:nvSpPr>
            <p:cNvPr id="676" name="Google Shape;676;p49"/>
            <p:cNvSpPr/>
            <p:nvPr/>
          </p:nvSpPr>
          <p:spPr>
            <a:xfrm>
              <a:off x="1403400" y="2864850"/>
              <a:ext cx="1893900" cy="451500"/>
            </a:xfrm>
            <a:prstGeom prst="roundRect">
              <a:avLst>
                <a:gd name="adj" fmla="val 16667"/>
              </a:avLst>
            </a:prstGeom>
            <a:solidFill>
              <a:srgbClr val="0B8E18"/>
            </a:solidFill>
            <a:ln w="28575" cap="flat" cmpd="sng">
              <a:solidFill>
                <a:srgbClr val="0B8E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 dirty="0" err="1">
                  <a:solidFill>
                    <a:schemeClr val="lt1"/>
                  </a:solidFill>
                </a:rPr>
                <a:t>Cost-effective</a:t>
              </a:r>
              <a:r>
                <a:rPr lang="pt-PT" sz="1867" b="1" dirty="0">
                  <a:solidFill>
                    <a:schemeClr val="lt1"/>
                  </a:solidFill>
                </a:rPr>
                <a:t>!</a:t>
              </a:r>
              <a:endParaRPr sz="1867" b="1" dirty="0">
                <a:solidFill>
                  <a:schemeClr val="lt1"/>
                </a:solidFill>
              </a:endParaRPr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1403400" y="3536869"/>
              <a:ext cx="1893900" cy="451500"/>
            </a:xfrm>
            <a:prstGeom prst="roundRect">
              <a:avLst>
                <a:gd name="adj" fmla="val 16667"/>
              </a:avLst>
            </a:prstGeom>
            <a:solidFill>
              <a:srgbClr val="0B8E18"/>
            </a:solidFill>
            <a:ln w="28575" cap="flat" cmpd="sng">
              <a:solidFill>
                <a:srgbClr val="0B8E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Quick feedback</a:t>
              </a:r>
              <a:endParaRPr sz="1867" b="1">
                <a:solidFill>
                  <a:schemeClr val="lt1"/>
                </a:solidFill>
              </a:endParaRPr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1403400" y="4208888"/>
              <a:ext cx="1893900" cy="451500"/>
            </a:xfrm>
            <a:prstGeom prst="roundRect">
              <a:avLst>
                <a:gd name="adj" fmla="val 16667"/>
              </a:avLst>
            </a:prstGeom>
            <a:solidFill>
              <a:srgbClr val="0B8E18"/>
            </a:solidFill>
            <a:ln w="28575" cap="flat" cmpd="sng">
              <a:solidFill>
                <a:srgbClr val="0B8E1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Systematic Evaluation</a:t>
              </a:r>
              <a:endParaRPr sz="1867" b="1">
                <a:solidFill>
                  <a:schemeClr val="lt1"/>
                </a:solidFill>
              </a:endParaRPr>
            </a:p>
          </p:txBody>
        </p:sp>
      </p:grpSp>
      <p:grpSp>
        <p:nvGrpSpPr>
          <p:cNvPr id="679" name="Google Shape;679;p49"/>
          <p:cNvGrpSpPr/>
          <p:nvPr/>
        </p:nvGrpSpPr>
        <p:grpSpPr>
          <a:xfrm>
            <a:off x="5192972" y="3648456"/>
            <a:ext cx="5031683" cy="2081239"/>
            <a:chOff x="4455838" y="2864850"/>
            <a:chExt cx="3317700" cy="1795538"/>
          </a:xfrm>
        </p:grpSpPr>
        <p:sp>
          <p:nvSpPr>
            <p:cNvPr id="680" name="Google Shape;680;p49"/>
            <p:cNvSpPr/>
            <p:nvPr/>
          </p:nvSpPr>
          <p:spPr>
            <a:xfrm>
              <a:off x="4455838" y="3536869"/>
              <a:ext cx="3317700" cy="4515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 dirty="0" err="1">
                  <a:solidFill>
                    <a:schemeClr val="lt1"/>
                  </a:solidFill>
                </a:rPr>
                <a:t>May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inherit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model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biases</a:t>
              </a:r>
              <a:endParaRPr sz="1867" b="1" dirty="0">
                <a:solidFill>
                  <a:schemeClr val="lt1"/>
                </a:solidFill>
              </a:endParaRPr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4455838" y="2864850"/>
              <a:ext cx="3317700" cy="4515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>
                  <a:solidFill>
                    <a:schemeClr val="lt1"/>
                  </a:solidFill>
                </a:rPr>
                <a:t>Cannot fully replace human evaluation</a:t>
              </a:r>
              <a:endParaRPr sz="1867" b="1">
                <a:solidFill>
                  <a:schemeClr val="lt1"/>
                </a:solidFill>
              </a:endParaRPr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4455838" y="4208888"/>
              <a:ext cx="3317700" cy="4515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1867" b="1" dirty="0" err="1">
                  <a:solidFill>
                    <a:schemeClr val="lt1"/>
                  </a:solidFill>
                </a:rPr>
                <a:t>Difficulties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with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domain-specific</a:t>
              </a:r>
              <a:r>
                <a:rPr lang="pt-PT" sz="1867" b="1" dirty="0">
                  <a:solidFill>
                    <a:schemeClr val="lt1"/>
                  </a:solidFill>
                </a:rPr>
                <a:t> </a:t>
              </a:r>
              <a:r>
                <a:rPr lang="pt-PT" sz="1867" b="1" dirty="0" err="1">
                  <a:solidFill>
                    <a:schemeClr val="lt1"/>
                  </a:solidFill>
                </a:rPr>
                <a:t>tasks</a:t>
              </a:r>
              <a:endParaRPr sz="1867"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D0F0D34D-1FF8-9A44-E977-1757FD93F66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42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>
          <a:extLst>
            <a:ext uri="{FF2B5EF4-FFF2-40B4-BE49-F238E27FC236}">
              <a16:creationId xmlns:a16="http://schemas.microsoft.com/office/drawing/2014/main" id="{5A5469DB-CCEF-D8CA-2FFC-9FA58D2E7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>
            <a:extLst>
              <a:ext uri="{FF2B5EF4-FFF2-40B4-BE49-F238E27FC236}">
                <a16:creationId xmlns:a16="http://schemas.microsoft.com/office/drawing/2014/main" id="{E7C047FC-7D3B-2751-8AE8-2A78D3C272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Current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MLLM Performance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Challenging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Bechmarks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(1)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69" name="Google Shape;669;p49">
            <a:extLst>
              <a:ext uri="{FF2B5EF4-FFF2-40B4-BE49-F238E27FC236}">
                <a16:creationId xmlns:a16="http://schemas.microsoft.com/office/drawing/2014/main" id="{92640831-49EB-8D13-CFFF-ECA45F6D99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43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674" name="Google Shape;674;p49">
            <a:extLst>
              <a:ext uri="{FF2B5EF4-FFF2-40B4-BE49-F238E27FC236}">
                <a16:creationId xmlns:a16="http://schemas.microsoft.com/office/drawing/2014/main" id="{2A69F29D-0A24-1FBD-8929-B8050E7F2868}"/>
              </a:ext>
            </a:extLst>
          </p:cNvPr>
          <p:cNvSpPr txBox="1"/>
          <p:nvPr/>
        </p:nvSpPr>
        <p:spPr>
          <a:xfrm>
            <a:off x="0" y="7052833"/>
            <a:ext cx="10329200" cy="14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inherit biases from the GPT models used as evaluators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Requires careful prompt engineering for reliable results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Cannot fully replace human evaluation for nuanced understanding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struggle with highly specialized or technical content</a:t>
            </a:r>
            <a:endParaRPr sz="1467">
              <a:solidFill>
                <a:schemeClr val="dk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07DB818F-6203-3FB7-E7F1-22500BBD64BB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43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9A49B-8B69-A2BF-CFEC-166DBC85E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3" y="1627927"/>
            <a:ext cx="12021002" cy="35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29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>
          <a:extLst>
            <a:ext uri="{FF2B5EF4-FFF2-40B4-BE49-F238E27FC236}">
              <a16:creationId xmlns:a16="http://schemas.microsoft.com/office/drawing/2014/main" id="{7262492E-40B1-73AE-2548-A12B25D17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>
            <a:extLst>
              <a:ext uri="{FF2B5EF4-FFF2-40B4-BE49-F238E27FC236}">
                <a16:creationId xmlns:a16="http://schemas.microsoft.com/office/drawing/2014/main" id="{47A8DC7A-47DE-08C9-7DB8-BAE73CDBE8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Current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MLLM Performance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on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Challenging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Bechmarks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(2)</a:t>
            </a:r>
            <a:endParaRPr sz="3200"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669" name="Google Shape;669;p49">
            <a:extLst>
              <a:ext uri="{FF2B5EF4-FFF2-40B4-BE49-F238E27FC236}">
                <a16:creationId xmlns:a16="http://schemas.microsoft.com/office/drawing/2014/main" id="{511C0D0D-B397-3B99-461F-6D7973820E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44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674" name="Google Shape;674;p49">
            <a:extLst>
              <a:ext uri="{FF2B5EF4-FFF2-40B4-BE49-F238E27FC236}">
                <a16:creationId xmlns:a16="http://schemas.microsoft.com/office/drawing/2014/main" id="{62466156-6802-4A52-B71D-771776D20E16}"/>
              </a:ext>
            </a:extLst>
          </p:cNvPr>
          <p:cNvSpPr txBox="1"/>
          <p:nvPr/>
        </p:nvSpPr>
        <p:spPr>
          <a:xfrm>
            <a:off x="0" y="7052833"/>
            <a:ext cx="10329200" cy="148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97923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inherit biases from the GPT models used as evaluators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Requires careful prompt engineering for reliable results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Cannot fully replace human evaluation for nuanced understanding</a:t>
            </a:r>
            <a:endParaRPr sz="1467">
              <a:solidFill>
                <a:schemeClr val="dk1"/>
              </a:solidFill>
            </a:endParaRPr>
          </a:p>
          <a:p>
            <a:pPr marL="609585" indent="-397923">
              <a:lnSpc>
                <a:spcPct val="115000"/>
              </a:lnSpc>
              <a:buClr>
                <a:schemeClr val="dk1"/>
              </a:buClr>
              <a:buSzPts val="1100"/>
              <a:buChar char="●"/>
            </a:pPr>
            <a:r>
              <a:rPr lang="pt-PT" sz="1467">
                <a:solidFill>
                  <a:schemeClr val="dk1"/>
                </a:solidFill>
              </a:rPr>
              <a:t>May struggle with highly specialized or technical content</a:t>
            </a:r>
            <a:endParaRPr sz="1467">
              <a:solidFill>
                <a:schemeClr val="dk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8FC2DB5D-C19C-12B5-97BA-D7BDE7E78CC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44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47337-33D1-435C-5FF5-E29F4A14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74" y="1332986"/>
            <a:ext cx="6003966" cy="4359944"/>
          </a:xfrm>
          <a:prstGeom prst="rect">
            <a:avLst/>
          </a:prstGeom>
        </p:spPr>
      </p:pic>
      <p:sp>
        <p:nvSpPr>
          <p:cNvPr id="4" name="Google Shape;358;p31">
            <a:extLst>
              <a:ext uri="{FF2B5EF4-FFF2-40B4-BE49-F238E27FC236}">
                <a16:creationId xmlns:a16="http://schemas.microsoft.com/office/drawing/2014/main" id="{EE59A743-0159-E731-6F45-98B560325F35}"/>
              </a:ext>
            </a:extLst>
          </p:cNvPr>
          <p:cNvSpPr txBox="1"/>
          <p:nvPr/>
        </p:nvSpPr>
        <p:spPr>
          <a:xfrm>
            <a:off x="7660958" y="1489200"/>
            <a:ext cx="3496692" cy="35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400" dirty="0" err="1"/>
              <a:t>Despite</a:t>
            </a:r>
            <a:r>
              <a:rPr lang="pt-PT" sz="2400" dirty="0"/>
              <a:t> popular </a:t>
            </a:r>
            <a:r>
              <a:rPr lang="pt-PT" sz="2400" dirty="0" err="1"/>
              <a:t>enthusiasm</a:t>
            </a:r>
            <a:r>
              <a:rPr lang="pt-PT" sz="2400" dirty="0"/>
              <a:t>, </a:t>
            </a:r>
            <a:r>
              <a:rPr lang="pt-PT" sz="2400" b="1" dirty="0" err="1"/>
              <a:t>MLLMs</a:t>
            </a:r>
            <a:r>
              <a:rPr lang="pt-PT" sz="2400" b="1" dirty="0"/>
              <a:t> </a:t>
            </a:r>
            <a:r>
              <a:rPr lang="pt-PT" sz="2400" b="1" dirty="0" err="1"/>
              <a:t>remain</a:t>
            </a:r>
            <a:r>
              <a:rPr lang="pt-PT" sz="2400" b="1" dirty="0"/>
              <a:t> in </a:t>
            </a:r>
            <a:r>
              <a:rPr lang="pt-PT" sz="2400" b="1" dirty="0" err="1"/>
              <a:t>the</a:t>
            </a:r>
            <a:r>
              <a:rPr lang="pt-PT" sz="2400" b="1" dirty="0"/>
              <a:t> </a:t>
            </a:r>
            <a:r>
              <a:rPr lang="pt-PT" sz="2400" b="1" dirty="0" err="1"/>
              <a:t>early</a:t>
            </a:r>
            <a:r>
              <a:rPr lang="pt-PT" sz="2400" b="1" dirty="0"/>
              <a:t> </a:t>
            </a:r>
            <a:r>
              <a:rPr lang="pt-PT" sz="2400" b="1" dirty="0" err="1"/>
              <a:t>stages</a:t>
            </a:r>
            <a:r>
              <a:rPr lang="pt-PT" sz="2400" b="1" dirty="0"/>
              <a:t> </a:t>
            </a:r>
            <a:r>
              <a:rPr lang="pt-PT" sz="2400" b="1" dirty="0" err="1"/>
              <a:t>of</a:t>
            </a:r>
            <a:r>
              <a:rPr lang="pt-PT" sz="2400" b="1" dirty="0"/>
              <a:t> </a:t>
            </a:r>
            <a:r>
              <a:rPr lang="pt-PT" sz="2400" b="1" dirty="0" err="1"/>
              <a:t>development</a:t>
            </a:r>
            <a:r>
              <a:rPr lang="pt-PT" sz="2400" dirty="0"/>
              <a:t>, </a:t>
            </a:r>
            <a:r>
              <a:rPr lang="pt-PT" sz="2400" dirty="0" err="1"/>
              <a:t>with</a:t>
            </a:r>
            <a:r>
              <a:rPr lang="pt-PT" sz="2400" dirty="0"/>
              <a:t> </a:t>
            </a:r>
            <a:r>
              <a:rPr lang="pt-PT" sz="2400" dirty="0" err="1"/>
              <a:t>their</a:t>
            </a:r>
            <a:r>
              <a:rPr lang="pt-PT" sz="2400" dirty="0"/>
              <a:t> visual </a:t>
            </a:r>
            <a:r>
              <a:rPr lang="pt-PT" sz="2400" dirty="0" err="1"/>
              <a:t>comprehension</a:t>
            </a:r>
            <a:r>
              <a:rPr lang="pt-PT" sz="2400" dirty="0"/>
              <a:t> </a:t>
            </a:r>
            <a:r>
              <a:rPr lang="pt-PT" sz="2400" dirty="0" err="1"/>
              <a:t>significantly</a:t>
            </a:r>
            <a:r>
              <a:rPr lang="pt-PT" sz="2400" dirty="0"/>
              <a:t> </a:t>
            </a:r>
            <a:r>
              <a:rPr lang="pt-PT" sz="2400" dirty="0" err="1"/>
              <a:t>trailing</a:t>
            </a:r>
            <a:r>
              <a:rPr lang="pt-PT" sz="2400" dirty="0"/>
              <a:t> </a:t>
            </a:r>
            <a:r>
              <a:rPr lang="pt-PT" sz="2400" dirty="0" err="1"/>
              <a:t>their</a:t>
            </a:r>
            <a:r>
              <a:rPr lang="pt-PT" sz="2400" dirty="0"/>
              <a:t> </a:t>
            </a:r>
            <a:r>
              <a:rPr lang="pt-PT" sz="2400" dirty="0" err="1"/>
              <a:t>linguistic</a:t>
            </a:r>
            <a:r>
              <a:rPr lang="pt-PT" sz="2400" dirty="0"/>
              <a:t> </a:t>
            </a:r>
            <a:r>
              <a:rPr lang="pt-PT" sz="2400" dirty="0" err="1"/>
              <a:t>abilities</a:t>
            </a:r>
            <a:r>
              <a:rPr lang="pt-PT" sz="2400" dirty="0"/>
              <a:t>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3476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89013-2B8D-984D-FA31-88A3A7DB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63"/>
            <a:ext cx="10515600" cy="802921"/>
          </a:xfrm>
        </p:spPr>
        <p:txBody>
          <a:bodyPr/>
          <a:lstStyle/>
          <a:p>
            <a:r>
              <a:rPr lang="en-US" dirty="0"/>
              <a:t>Current Frontier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D6A0D-F5E5-6D7F-56A6-ED71C5FFF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766" y="1500684"/>
            <a:ext cx="10760034" cy="4351476"/>
          </a:xfrm>
        </p:spPr>
        <p:txBody>
          <a:bodyPr>
            <a:normAutofit fontScale="62500" lnSpcReduction="20000"/>
          </a:bodyPr>
          <a:lstStyle/>
          <a:p>
            <a:r>
              <a:rPr lang="en-US" sz="3200" b="1" dirty="0" err="1"/>
              <a:t>Multilinguality</a:t>
            </a:r>
            <a:r>
              <a:rPr lang="en-US" sz="3200" b="1" dirty="0"/>
              <a:t> and cultural awareness</a:t>
            </a:r>
          </a:p>
          <a:p>
            <a:pPr lvl="1"/>
            <a:r>
              <a:rPr lang="en-US" sz="2900" dirty="0"/>
              <a:t>Maybe go as far as to treat language as images (e.g., the PIXEL model with text renderings)</a:t>
            </a:r>
          </a:p>
          <a:p>
            <a:endParaRPr lang="en-US" sz="1400" dirty="0"/>
          </a:p>
          <a:p>
            <a:r>
              <a:rPr lang="en-US" sz="3200" b="1" dirty="0"/>
              <a:t>Non-literal understanding (e.g., humor)</a:t>
            </a:r>
          </a:p>
          <a:p>
            <a:pPr lvl="1"/>
            <a:r>
              <a:rPr lang="en-US" sz="2900" dirty="0"/>
              <a:t>Requires deeper multimodal interaction</a:t>
            </a:r>
          </a:p>
          <a:p>
            <a:pPr lvl="1"/>
            <a:r>
              <a:rPr lang="en-US" sz="2900" dirty="0"/>
              <a:t>Required modeling social and world-level knowledge</a:t>
            </a:r>
          </a:p>
          <a:p>
            <a:endParaRPr lang="en-US" sz="1600" dirty="0"/>
          </a:p>
          <a:p>
            <a:r>
              <a:rPr lang="en-US" sz="3200" b="1" dirty="0"/>
              <a:t>Physical understanding</a:t>
            </a:r>
          </a:p>
          <a:p>
            <a:pPr lvl="1"/>
            <a:r>
              <a:rPr lang="en-US" sz="2900" dirty="0"/>
              <a:t>Predicting and explaining physical actions in the world will become of increasing importance as we create embodied agents</a:t>
            </a:r>
          </a:p>
          <a:p>
            <a:endParaRPr lang="en-US" sz="1600" dirty="0"/>
          </a:p>
          <a:p>
            <a:r>
              <a:rPr lang="en-US" sz="3200" b="1" dirty="0"/>
              <a:t>Multimodality and interaction, reasoning, …</a:t>
            </a:r>
          </a:p>
          <a:p>
            <a:pPr lvl="1"/>
            <a:r>
              <a:rPr lang="en-US" sz="2900" dirty="0"/>
              <a:t>AI agents like </a:t>
            </a:r>
            <a:r>
              <a:rPr lang="en-US" sz="2900" dirty="0" err="1"/>
              <a:t>CogAgent</a:t>
            </a:r>
            <a:r>
              <a:rPr lang="en-US" sz="2900" dirty="0"/>
              <a:t> or </a:t>
            </a:r>
            <a:r>
              <a:rPr lang="en-US" sz="2900" dirty="0" err="1"/>
              <a:t>OmniAct</a:t>
            </a:r>
            <a:endParaRPr lang="en-US" sz="2900" dirty="0"/>
          </a:p>
          <a:p>
            <a:pPr lvl="1"/>
            <a:r>
              <a:rPr lang="en-US" sz="2900" dirty="0"/>
              <a:t>Multimodal models that reason over results of tool use (e.g., cropping models)</a:t>
            </a:r>
          </a:p>
          <a:p>
            <a:pPr lvl="1"/>
            <a:r>
              <a:rPr lang="en-US" sz="2900" dirty="0"/>
              <a:t>Learning to act in environments with rich contexts, action spaces, and long-term rewards (e.g., video games, but also web applications and form-based information systems)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AF533-E8C4-CC63-9FF2-03C68D185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88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>
          <a:extLst>
            <a:ext uri="{FF2B5EF4-FFF2-40B4-BE49-F238E27FC236}">
              <a16:creationId xmlns:a16="http://schemas.microsoft.com/office/drawing/2014/main" id="{0825C6BA-E4C7-6F80-1A9B-921A0356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28f2e5a060_0_24">
            <a:extLst>
              <a:ext uri="{FF2B5EF4-FFF2-40B4-BE49-F238E27FC236}">
                <a16:creationId xmlns:a16="http://schemas.microsoft.com/office/drawing/2014/main" id="{A5EDF32A-340C-2DA5-5C29-4C270B7C06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19743"/>
            <a:ext cx="91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</a:pPr>
            <a:r>
              <a:rPr lang="en-US" sz="3600" b="1" dirty="0"/>
              <a:t>Exercise Time</a:t>
            </a:r>
            <a:endParaRPr sz="3600" b="1" dirty="0"/>
          </a:p>
        </p:txBody>
      </p:sp>
      <p:pic>
        <p:nvPicPr>
          <p:cNvPr id="1019" name="Google Shape;1019;g328f2e5a060_0_24">
            <a:extLst>
              <a:ext uri="{FF2B5EF4-FFF2-40B4-BE49-F238E27FC236}">
                <a16:creationId xmlns:a16="http://schemas.microsoft.com/office/drawing/2014/main" id="{46EE2858-5CB8-2E49-4F5E-31337BB7B086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7650" y="211450"/>
            <a:ext cx="743700" cy="7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0" name="Google Shape;1020;g328f2e5a060_0_24">
            <a:extLst>
              <a:ext uri="{FF2B5EF4-FFF2-40B4-BE49-F238E27FC236}">
                <a16:creationId xmlns:a16="http://schemas.microsoft.com/office/drawing/2014/main" id="{1E3303FD-BA7D-B346-FF75-4C47FDE926D2}"/>
              </a:ext>
            </a:extLst>
          </p:cNvPr>
          <p:cNvCxnSpPr/>
          <p:nvPr/>
        </p:nvCxnSpPr>
        <p:spPr>
          <a:xfrm>
            <a:off x="1503350" y="3167350"/>
            <a:ext cx="9398700" cy="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021" name="Google Shape;1021;g328f2e5a060_0_24">
            <a:extLst>
              <a:ext uri="{FF2B5EF4-FFF2-40B4-BE49-F238E27FC236}">
                <a16:creationId xmlns:a16="http://schemas.microsoft.com/office/drawing/2014/main" id="{E8AE0878-6BE9-BE7B-9FFE-01222F734B2D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1452" y="2019148"/>
            <a:ext cx="1148200" cy="1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7;g328f2e5a060_0_24">
            <a:extLst>
              <a:ext uri="{FF2B5EF4-FFF2-40B4-BE49-F238E27FC236}">
                <a16:creationId xmlns:a16="http://schemas.microsoft.com/office/drawing/2014/main" id="{8FCB07A0-00BA-31D4-ACAE-9AD2CA1EEF25}"/>
              </a:ext>
            </a:extLst>
          </p:cNvPr>
          <p:cNvSpPr txBox="1">
            <a:spLocks/>
          </p:cNvSpPr>
          <p:nvPr/>
        </p:nvSpPr>
        <p:spPr>
          <a:xfrm>
            <a:off x="1523999" y="3283555"/>
            <a:ext cx="9834563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https://github.com/merveenoyan/smol-vision/tree/main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>
              <a:buSzPts val="4000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SzPts val="4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see the notebook "Fine-tune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PaliGemma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Google Shape;94;p3">
            <a:extLst>
              <a:ext uri="{FF2B5EF4-FFF2-40B4-BE49-F238E27FC236}">
                <a16:creationId xmlns:a16="http://schemas.microsoft.com/office/drawing/2014/main" id="{7810AF42-2AC6-B285-9280-D0B6B10ED7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46</a:t>
            </a:fld>
            <a:endParaRPr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22321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686726"/>
            <a:ext cx="12191998" cy="52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1"/>
          <p:cNvSpPr/>
          <p:nvPr/>
        </p:nvSpPr>
        <p:spPr>
          <a:xfrm>
            <a:off x="0" y="686726"/>
            <a:ext cx="12192000" cy="5206074"/>
          </a:xfrm>
          <a:prstGeom prst="rect">
            <a:avLst/>
          </a:prstGeom>
          <a:gradFill>
            <a:gsLst>
              <a:gs pos="0">
                <a:srgbClr val="008FBC">
                  <a:alpha val="29803"/>
                </a:srgbClr>
              </a:gs>
              <a:gs pos="100000">
                <a:srgbClr val="008FBC">
                  <a:alpha val="4196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1"/>
          <p:cNvSpPr txBox="1">
            <a:spLocks noGrp="1"/>
          </p:cNvSpPr>
          <p:nvPr>
            <p:ph type="body" idx="1"/>
          </p:nvPr>
        </p:nvSpPr>
        <p:spPr>
          <a:xfrm>
            <a:off x="3700959" y="2936848"/>
            <a:ext cx="5305040" cy="157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None/>
            </a:pPr>
            <a:r>
              <a:rPr lang="en-US">
                <a:solidFill>
                  <a:srgbClr val="C00000"/>
                </a:solidFill>
              </a:rPr>
              <a:t>Thank you!</a:t>
            </a:r>
            <a:endParaRPr/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38320D32-7B3E-4142-F80C-E27E27C31E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57650" y="6356350"/>
            <a:ext cx="7437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300">
                <a:latin typeface="Playfair Display"/>
                <a:ea typeface="Playfair Display"/>
                <a:cs typeface="Playfair Display"/>
                <a:sym typeface="Playfair Display"/>
              </a:rPr>
              <a:t>47</a:t>
            </a:fld>
            <a:endParaRPr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Architecture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Components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5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678900" y="1305875"/>
            <a:ext cx="10516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48722" algn="just">
              <a:lnSpc>
                <a:spcPct val="115000"/>
              </a:lnSpc>
              <a:buClr>
                <a:srgbClr val="E69138"/>
              </a:buClr>
              <a:buSzPts val="1700"/>
              <a:buAutoNum type="arabicPeriod"/>
            </a:pPr>
            <a:r>
              <a:rPr lang="pt-PT" sz="2267" b="1" dirty="0" err="1"/>
              <a:t>Modality</a:t>
            </a:r>
            <a:r>
              <a:rPr lang="pt-PT" sz="2267" b="1" dirty="0"/>
              <a:t> </a:t>
            </a:r>
            <a:r>
              <a:rPr lang="pt-PT" sz="2267" b="1" dirty="0" err="1"/>
              <a:t>Encoder</a:t>
            </a:r>
            <a:endParaRPr sz="2267" dirty="0"/>
          </a:p>
        </p:txBody>
      </p:sp>
      <p:sp>
        <p:nvSpPr>
          <p:cNvPr id="191" name="Google Shape;191;p21"/>
          <p:cNvSpPr/>
          <p:nvPr/>
        </p:nvSpPr>
        <p:spPr>
          <a:xfrm>
            <a:off x="858181" y="2084906"/>
            <a:ext cx="2478400" cy="682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38761D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Text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3523927" y="2084908"/>
            <a:ext cx="2478400" cy="682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Vision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6291273" y="2084911"/>
            <a:ext cx="2478400" cy="6824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19050" cap="flat" cmpd="sng">
            <a:solidFill>
              <a:srgbClr val="741B4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Audio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8957019" y="2084900"/>
            <a:ext cx="2478400" cy="6824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19050" cap="flat" cmpd="sng">
            <a:solidFill>
              <a:srgbClr val="134F5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Video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678900" y="3150842"/>
            <a:ext cx="1051680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>
                <a:solidFill>
                  <a:srgbClr val="E69138"/>
                </a:solidFill>
              </a:rPr>
              <a:t>2.</a:t>
            </a:r>
            <a:r>
              <a:rPr lang="pt-PT" sz="2267" b="1"/>
              <a:t>	Modality Integration</a:t>
            </a:r>
            <a:endParaRPr sz="2267"/>
          </a:p>
        </p:txBody>
      </p:sp>
      <p:sp>
        <p:nvSpPr>
          <p:cNvPr id="196" name="Google Shape;196;p21"/>
          <p:cNvSpPr txBox="1"/>
          <p:nvPr/>
        </p:nvSpPr>
        <p:spPr>
          <a:xfrm>
            <a:off x="678900" y="4591175"/>
            <a:ext cx="3534400" cy="6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>
                <a:solidFill>
                  <a:srgbClr val="E69138"/>
                </a:solidFill>
              </a:rPr>
              <a:t>3.</a:t>
            </a:r>
            <a:r>
              <a:rPr lang="pt-PT" sz="2267" b="1"/>
              <a:t>	Decoder</a:t>
            </a:r>
            <a:endParaRPr sz="2267"/>
          </a:p>
        </p:txBody>
      </p:sp>
      <p:sp>
        <p:nvSpPr>
          <p:cNvPr id="197" name="Google Shape;197;p21"/>
          <p:cNvSpPr txBox="1"/>
          <p:nvPr/>
        </p:nvSpPr>
        <p:spPr>
          <a:xfrm>
            <a:off x="1362400" y="3778175"/>
            <a:ext cx="935160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dirty="0" err="1"/>
              <a:t>Adapters</a:t>
            </a:r>
            <a:r>
              <a:rPr lang="pt-PT" sz="2133" dirty="0"/>
              <a:t>/</a:t>
            </a:r>
            <a:r>
              <a:rPr lang="pt-PT" sz="2133" dirty="0" err="1"/>
              <a:t>Connectors</a:t>
            </a:r>
            <a:r>
              <a:rPr lang="pt-PT" sz="2133" dirty="0"/>
              <a:t>, </a:t>
            </a:r>
            <a:r>
              <a:rPr lang="pt-PT" sz="2133" dirty="0" err="1"/>
              <a:t>often</a:t>
            </a:r>
            <a:r>
              <a:rPr lang="pt-PT" sz="2133" dirty="0"/>
              <a:t> </a:t>
            </a:r>
            <a:r>
              <a:rPr lang="pt-PT" sz="2133" dirty="0" err="1"/>
              <a:t>involves</a:t>
            </a:r>
            <a:r>
              <a:rPr lang="pt-PT" sz="2133" dirty="0"/>
              <a:t> </a:t>
            </a:r>
            <a:r>
              <a:rPr lang="pt-PT" sz="2133" dirty="0" err="1"/>
              <a:t>the</a:t>
            </a:r>
            <a:r>
              <a:rPr lang="pt-PT" sz="2133" dirty="0"/>
              <a:t> </a:t>
            </a:r>
            <a:r>
              <a:rPr lang="pt-PT" sz="2133" dirty="0" err="1"/>
              <a:t>integration</a:t>
            </a:r>
            <a:r>
              <a:rPr lang="pt-PT" sz="2133" dirty="0"/>
              <a:t> </a:t>
            </a:r>
            <a:r>
              <a:rPr lang="pt-PT" sz="2133" dirty="0" err="1"/>
              <a:t>with</a:t>
            </a:r>
            <a:r>
              <a:rPr lang="pt-PT" sz="2133" dirty="0"/>
              <a:t> </a:t>
            </a:r>
            <a:r>
              <a:rPr lang="pt-PT" sz="2133" dirty="0" err="1"/>
              <a:t>an</a:t>
            </a:r>
            <a:r>
              <a:rPr lang="pt-PT" sz="2133" dirty="0"/>
              <a:t> LLM</a:t>
            </a:r>
            <a:endParaRPr sz="2133" dirty="0"/>
          </a:p>
        </p:txBody>
      </p:sp>
      <p:sp>
        <p:nvSpPr>
          <p:cNvPr id="198" name="Google Shape;198;p21"/>
          <p:cNvSpPr txBox="1"/>
          <p:nvPr/>
        </p:nvSpPr>
        <p:spPr>
          <a:xfrm>
            <a:off x="1362400" y="5155642"/>
            <a:ext cx="935160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/>
              <a:t>Generates the final output. Often a pre-trained LLM!</a:t>
            </a:r>
            <a:endParaRPr sz="2133"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951" y="5155626"/>
            <a:ext cx="524800" cy="5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84" y="2141217"/>
            <a:ext cx="524800" cy="5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F9487E1-B94A-466E-FA17-B0B256742A2F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5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Architecture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Modality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Encoders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09" name="Google Shape;209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6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1418367" y="1428691"/>
            <a:ext cx="3482400" cy="682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38761D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rgbClr val="FFFFFF"/>
                </a:solidFill>
              </a:rPr>
              <a:t>Text Encoder</a:t>
            </a:r>
            <a:endParaRPr sz="2133" b="1">
              <a:solidFill>
                <a:srgbClr val="FFFFFF"/>
              </a:solidFill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6397702" y="1428691"/>
            <a:ext cx="3482400" cy="682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 w="19050" cap="flat" cmpd="sng">
            <a:solidFill>
              <a:srgbClr val="674EA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rgbClr val="FFFFFF"/>
                </a:solidFill>
              </a:rPr>
              <a:t>Vision Encoder</a:t>
            </a:r>
            <a:endParaRPr sz="2133" b="1">
              <a:solidFill>
                <a:srgbClr val="FFFFFF"/>
              </a:solidFill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406492" y="2324874"/>
            <a:ext cx="465240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133" dirty="0" err="1"/>
              <a:t>Converts</a:t>
            </a:r>
            <a:r>
              <a:rPr lang="pt-PT" sz="2133" dirty="0"/>
              <a:t> textual input to dense </a:t>
            </a:r>
            <a:r>
              <a:rPr lang="pt-PT" sz="2133" dirty="0" err="1"/>
              <a:t>vector</a:t>
            </a:r>
            <a:r>
              <a:rPr lang="pt-PT" sz="2133" dirty="0"/>
              <a:t> </a:t>
            </a:r>
            <a:r>
              <a:rPr lang="pt-PT" sz="2133" dirty="0" err="1"/>
              <a:t>representations</a:t>
            </a:r>
            <a:endParaRPr sz="2133" dirty="0"/>
          </a:p>
        </p:txBody>
      </p:sp>
      <p:sp>
        <p:nvSpPr>
          <p:cNvPr id="213" name="Google Shape;213;p22"/>
          <p:cNvSpPr txBox="1"/>
          <p:nvPr/>
        </p:nvSpPr>
        <p:spPr>
          <a:xfrm>
            <a:off x="1418367" y="3051079"/>
            <a:ext cx="2743600" cy="1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b="1" dirty="0" err="1"/>
              <a:t>Examples</a:t>
            </a:r>
            <a:r>
              <a:rPr lang="pt-PT" sz="2133" b="1" dirty="0"/>
              <a:t>:</a:t>
            </a:r>
            <a:endParaRPr sz="2133" b="1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/>
              <a:t>GPT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LLaMA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Qwen</a:t>
            </a:r>
            <a:endParaRPr sz="2133" dirty="0"/>
          </a:p>
          <a:p>
            <a:pPr algn="just">
              <a:lnSpc>
                <a:spcPct val="115000"/>
              </a:lnSpc>
            </a:pPr>
            <a:endParaRPr sz="2133" dirty="0"/>
          </a:p>
        </p:txBody>
      </p:sp>
      <p:sp>
        <p:nvSpPr>
          <p:cNvPr id="214" name="Google Shape;214;p22"/>
          <p:cNvSpPr txBox="1"/>
          <p:nvPr/>
        </p:nvSpPr>
        <p:spPr>
          <a:xfrm>
            <a:off x="6385814" y="2175173"/>
            <a:ext cx="4808000" cy="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dirty="0" err="1"/>
              <a:t>Converts</a:t>
            </a:r>
            <a:r>
              <a:rPr lang="pt-PT" sz="2133" dirty="0"/>
              <a:t> </a:t>
            </a:r>
            <a:r>
              <a:rPr lang="pt-PT" sz="2133" dirty="0" err="1"/>
              <a:t>images</a:t>
            </a:r>
            <a:r>
              <a:rPr lang="pt-PT" sz="2133" dirty="0"/>
              <a:t> </a:t>
            </a:r>
            <a:r>
              <a:rPr lang="pt-PT" sz="2133" dirty="0" err="1"/>
              <a:t>into</a:t>
            </a:r>
            <a:r>
              <a:rPr lang="pt-PT" sz="2133" dirty="0"/>
              <a:t> </a:t>
            </a:r>
            <a:r>
              <a:rPr lang="pt-PT" sz="2133" dirty="0" err="1"/>
              <a:t>feature</a:t>
            </a:r>
            <a:r>
              <a:rPr lang="pt-PT" sz="2133" dirty="0"/>
              <a:t> </a:t>
            </a:r>
            <a:r>
              <a:rPr lang="pt-PT" sz="2133" dirty="0" err="1"/>
              <a:t>representations</a:t>
            </a:r>
            <a:r>
              <a:rPr lang="pt-PT" sz="2133" dirty="0"/>
              <a:t> </a:t>
            </a:r>
            <a:r>
              <a:rPr lang="pt-PT" sz="2133" dirty="0" err="1"/>
              <a:t>compatible</a:t>
            </a:r>
            <a:r>
              <a:rPr lang="pt-PT" sz="2133" dirty="0"/>
              <a:t> </a:t>
            </a:r>
            <a:r>
              <a:rPr lang="pt-PT" sz="2133" dirty="0" err="1"/>
              <a:t>with</a:t>
            </a:r>
            <a:r>
              <a:rPr lang="pt-PT" sz="2133" dirty="0"/>
              <a:t> </a:t>
            </a:r>
            <a:r>
              <a:rPr lang="pt-PT" sz="2133" dirty="0" err="1"/>
              <a:t>text</a:t>
            </a:r>
            <a:endParaRPr sz="2133" dirty="0"/>
          </a:p>
        </p:txBody>
      </p:sp>
      <p:sp>
        <p:nvSpPr>
          <p:cNvPr id="215" name="Google Shape;215;p22"/>
          <p:cNvSpPr txBox="1"/>
          <p:nvPr/>
        </p:nvSpPr>
        <p:spPr>
          <a:xfrm>
            <a:off x="6333056" y="3051079"/>
            <a:ext cx="3534400" cy="1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b="1"/>
              <a:t>Examples:</a:t>
            </a:r>
            <a:endParaRPr sz="2133" b="1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/>
              <a:t>ViT</a:t>
            </a:r>
            <a:endParaRPr sz="2133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/>
              <a:t>Swin Transformer</a:t>
            </a:r>
            <a:endParaRPr sz="2133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/>
              <a:t>CLIP’s vision encoder</a:t>
            </a:r>
            <a:endParaRPr sz="2133"/>
          </a:p>
          <a:p>
            <a:pPr algn="just">
              <a:lnSpc>
                <a:spcPct val="115000"/>
              </a:lnSpc>
            </a:pPr>
            <a:endParaRPr sz="2133"/>
          </a:p>
        </p:txBody>
      </p:sp>
      <p:grpSp>
        <p:nvGrpSpPr>
          <p:cNvPr id="216" name="Google Shape;216;p22"/>
          <p:cNvGrpSpPr/>
          <p:nvPr/>
        </p:nvGrpSpPr>
        <p:grpSpPr>
          <a:xfrm>
            <a:off x="712970" y="4756249"/>
            <a:ext cx="10060661" cy="1056796"/>
            <a:chOff x="509175" y="3746321"/>
            <a:chExt cx="6223500" cy="792600"/>
          </a:xfrm>
        </p:grpSpPr>
        <p:sp>
          <p:nvSpPr>
            <p:cNvPr id="217" name="Google Shape;217;p22"/>
            <p:cNvSpPr/>
            <p:nvPr/>
          </p:nvSpPr>
          <p:spPr>
            <a:xfrm>
              <a:off x="509175" y="3746321"/>
              <a:ext cx="6223500" cy="7926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CC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133" dirty="0" err="1">
                  <a:solidFill>
                    <a:schemeClr val="dk1"/>
                  </a:solidFill>
                </a:rPr>
                <a:t>MLLMs</a:t>
              </a:r>
              <a:r>
                <a:rPr lang="pt-PT" sz="2133" dirty="0">
                  <a:solidFill>
                    <a:schemeClr val="dk1"/>
                  </a:solidFill>
                </a:rPr>
                <a:t> are </a:t>
              </a:r>
              <a:r>
                <a:rPr lang="pt-PT" sz="2133" dirty="0" err="1">
                  <a:solidFill>
                    <a:schemeClr val="dk1"/>
                  </a:solidFill>
                </a:rPr>
                <a:t>often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built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on</a:t>
              </a:r>
              <a:r>
                <a:rPr lang="pt-PT" sz="2133" dirty="0">
                  <a:solidFill>
                    <a:schemeClr val="dk1"/>
                  </a:solidFill>
                </a:rPr>
                <a:t> top </a:t>
              </a:r>
              <a:r>
                <a:rPr lang="pt-PT" sz="2133" dirty="0" err="1">
                  <a:solidFill>
                    <a:schemeClr val="dk1"/>
                  </a:solidFill>
                </a:rPr>
                <a:t>of</a:t>
              </a:r>
              <a:r>
                <a:rPr lang="pt-PT" sz="2133" dirty="0">
                  <a:solidFill>
                    <a:schemeClr val="dk1"/>
                  </a:solidFill>
                </a:rPr>
                <a:t> a </a:t>
              </a:r>
              <a:r>
                <a:rPr lang="pt-PT" sz="2133" b="1" dirty="0" err="1">
                  <a:solidFill>
                    <a:schemeClr val="dk1"/>
                  </a:solidFill>
                </a:rPr>
                <a:t>pre-trained</a:t>
              </a:r>
              <a:r>
                <a:rPr lang="pt-PT" sz="2133" b="1" dirty="0">
                  <a:solidFill>
                    <a:schemeClr val="dk1"/>
                  </a:solidFill>
                </a:rPr>
                <a:t> LLM</a:t>
              </a:r>
              <a:r>
                <a:rPr lang="pt-PT" sz="2133" dirty="0">
                  <a:solidFill>
                    <a:schemeClr val="dk1"/>
                  </a:solidFill>
                </a:rPr>
                <a:t>:</a:t>
              </a:r>
              <a:endParaRPr sz="2133" dirty="0">
                <a:solidFill>
                  <a:schemeClr val="dk1"/>
                </a:solidFill>
              </a:endParaRPr>
            </a:p>
            <a:p>
              <a:pPr algn="ctr"/>
              <a:r>
                <a:rPr lang="pt-PT" sz="2133" dirty="0" err="1">
                  <a:solidFill>
                    <a:schemeClr val="dk1"/>
                  </a:solidFill>
                </a:rPr>
                <a:t>The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text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encoder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is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typically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the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one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already</a:t>
              </a:r>
              <a:r>
                <a:rPr lang="pt-PT" sz="2133" dirty="0">
                  <a:solidFill>
                    <a:schemeClr val="dk1"/>
                  </a:solidFill>
                </a:rPr>
                <a:t> </a:t>
              </a:r>
              <a:r>
                <a:rPr lang="pt-PT" sz="2133" dirty="0" err="1">
                  <a:solidFill>
                    <a:schemeClr val="dk1"/>
                  </a:solidFill>
                </a:rPr>
                <a:t>present</a:t>
              </a:r>
              <a:r>
                <a:rPr lang="pt-PT" sz="2133" dirty="0">
                  <a:solidFill>
                    <a:schemeClr val="dk1"/>
                  </a:solidFill>
                </a:rPr>
                <a:t> in </a:t>
              </a:r>
              <a:r>
                <a:rPr lang="pt-PT" sz="2133" dirty="0" err="1">
                  <a:solidFill>
                    <a:schemeClr val="dk1"/>
                  </a:solidFill>
                </a:rPr>
                <a:t>the</a:t>
              </a:r>
              <a:r>
                <a:rPr lang="pt-PT" sz="2133" dirty="0">
                  <a:solidFill>
                    <a:schemeClr val="dk1"/>
                  </a:solidFill>
                </a:rPr>
                <a:t> LLM</a:t>
              </a:r>
              <a:endParaRPr sz="2133" dirty="0">
                <a:solidFill>
                  <a:schemeClr val="dk1"/>
                </a:solidFill>
              </a:endParaRPr>
            </a:p>
          </p:txBody>
        </p:sp>
        <p:pic>
          <p:nvPicPr>
            <p:cNvPr id="218" name="Google Shape;21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870" y="3850907"/>
              <a:ext cx="591675" cy="591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57AA883-93AC-D89A-AE9C-0A6D6FCD1EB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6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1418367" y="1627576"/>
            <a:ext cx="3525200" cy="6824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19050" cap="flat" cmpd="sng">
            <a:solidFill>
              <a:srgbClr val="741B47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Audio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Architecture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Modality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Encoders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7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1418367" y="2550500"/>
            <a:ext cx="512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PT" sz="2133"/>
              <a:t>Converts raw audio into text embeddings or direct speech representations.</a:t>
            </a:r>
            <a:endParaRPr sz="2133"/>
          </a:p>
        </p:txBody>
      </p:sp>
      <p:sp>
        <p:nvSpPr>
          <p:cNvPr id="230" name="Google Shape;230;p23"/>
          <p:cNvSpPr txBox="1"/>
          <p:nvPr/>
        </p:nvSpPr>
        <p:spPr>
          <a:xfrm>
            <a:off x="1418367" y="3759633"/>
            <a:ext cx="4167200" cy="1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b="1" dirty="0" err="1"/>
              <a:t>Examples</a:t>
            </a:r>
            <a:r>
              <a:rPr lang="pt-PT" sz="2133" b="1" dirty="0"/>
              <a:t>:</a:t>
            </a:r>
            <a:endParaRPr sz="2133" b="1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Whisper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/>
              <a:t>Wav2Vec</a:t>
            </a:r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HuBERT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Spectrogram</a:t>
            </a:r>
            <a:r>
              <a:rPr lang="pt-PT" sz="2133" dirty="0"/>
              <a:t> </a:t>
            </a:r>
            <a:r>
              <a:rPr lang="pt-PT" sz="2133" dirty="0" err="1"/>
              <a:t>Transformer</a:t>
            </a:r>
            <a:endParaRPr sz="2133" dirty="0"/>
          </a:p>
          <a:p>
            <a:pPr algn="just">
              <a:lnSpc>
                <a:spcPct val="115000"/>
              </a:lnSpc>
            </a:pPr>
            <a:endParaRPr sz="2133" dirty="0"/>
          </a:p>
        </p:txBody>
      </p:sp>
      <p:sp>
        <p:nvSpPr>
          <p:cNvPr id="231" name="Google Shape;231;p23"/>
          <p:cNvSpPr txBox="1"/>
          <p:nvPr/>
        </p:nvSpPr>
        <p:spPr>
          <a:xfrm>
            <a:off x="6825200" y="2448300"/>
            <a:ext cx="3766400" cy="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/>
              <a:t>Captures both </a:t>
            </a:r>
            <a:r>
              <a:rPr lang="pt-PT" sz="2133" b="1"/>
              <a:t>spatial</a:t>
            </a:r>
            <a:r>
              <a:rPr lang="pt-PT" sz="2133"/>
              <a:t> and </a:t>
            </a:r>
            <a:r>
              <a:rPr lang="pt-PT" sz="2133" b="1"/>
              <a:t>temporal</a:t>
            </a:r>
            <a:r>
              <a:rPr lang="pt-PT" sz="2133"/>
              <a:t> information</a:t>
            </a:r>
            <a:endParaRPr sz="2133"/>
          </a:p>
        </p:txBody>
      </p:sp>
      <p:sp>
        <p:nvSpPr>
          <p:cNvPr id="232" name="Google Shape;232;p23"/>
          <p:cNvSpPr txBox="1"/>
          <p:nvPr/>
        </p:nvSpPr>
        <p:spPr>
          <a:xfrm>
            <a:off x="6760567" y="3759633"/>
            <a:ext cx="3534400" cy="1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b="1" dirty="0" err="1"/>
              <a:t>Examples</a:t>
            </a:r>
            <a:r>
              <a:rPr lang="pt-PT" sz="2133" b="1" dirty="0"/>
              <a:t>:</a:t>
            </a:r>
            <a:endParaRPr sz="2133" b="1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TimeSformer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VideoPrism</a:t>
            </a:r>
            <a:endParaRPr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VideoMAE</a:t>
            </a:r>
            <a:endParaRPr lang="pt-PT" sz="2133" dirty="0"/>
          </a:p>
          <a:p>
            <a:pPr marL="609585" indent="-440256" algn="just">
              <a:lnSpc>
                <a:spcPct val="115000"/>
              </a:lnSpc>
              <a:buSzPts val="1600"/>
              <a:buChar char="●"/>
            </a:pPr>
            <a:r>
              <a:rPr lang="pt-PT" sz="2133" dirty="0" err="1"/>
              <a:t>FitCLIP</a:t>
            </a:r>
            <a:endParaRPr sz="2133" dirty="0"/>
          </a:p>
          <a:p>
            <a:pPr algn="just">
              <a:lnSpc>
                <a:spcPct val="115000"/>
              </a:lnSpc>
            </a:pPr>
            <a:endParaRPr sz="2133" dirty="0"/>
          </a:p>
        </p:txBody>
      </p:sp>
      <p:sp>
        <p:nvSpPr>
          <p:cNvPr id="234" name="Google Shape;234;p23"/>
          <p:cNvSpPr/>
          <p:nvPr/>
        </p:nvSpPr>
        <p:spPr>
          <a:xfrm>
            <a:off x="6825213" y="1627551"/>
            <a:ext cx="3525200" cy="6824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19050" cap="flat" cmpd="sng">
            <a:solidFill>
              <a:srgbClr val="134F5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000" b="1">
                <a:solidFill>
                  <a:srgbClr val="FFFFFF"/>
                </a:solidFill>
              </a:rPr>
              <a:t>Video Encoder</a:t>
            </a:r>
            <a:endParaRPr sz="2000" b="1">
              <a:solidFill>
                <a:srgbClr val="FFFFFF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C9AB19EC-8EE1-5071-1263-8EA32C645670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7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584" y="4880759"/>
            <a:ext cx="974999" cy="91937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8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1864083" y="3974015"/>
            <a:ext cx="28792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PT" sz="2133" b="1" dirty="0" err="1"/>
              <a:t>Shared</a:t>
            </a:r>
            <a:r>
              <a:rPr lang="pt-PT" sz="2133" b="1" dirty="0"/>
              <a:t> </a:t>
            </a:r>
            <a:r>
              <a:rPr lang="pt-PT" sz="2133" b="1" dirty="0" err="1"/>
              <a:t>representation</a:t>
            </a:r>
            <a:endParaRPr sz="2133" b="1" dirty="0"/>
          </a:p>
        </p:txBody>
      </p:sp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817" y="4006210"/>
            <a:ext cx="1125067" cy="112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283" y="3938743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5283" y="2942360"/>
            <a:ext cx="1056800" cy="10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Architecture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of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MLLMs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Bridging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Modality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Gap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1386150" y="1833668"/>
            <a:ext cx="9351600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dirty="0" err="1"/>
              <a:t>LLMs</a:t>
            </a:r>
            <a:r>
              <a:rPr lang="pt-PT" sz="2133" dirty="0"/>
              <a:t> </a:t>
            </a:r>
            <a:r>
              <a:rPr lang="pt-PT" sz="2133" dirty="0" err="1"/>
              <a:t>only</a:t>
            </a:r>
            <a:r>
              <a:rPr lang="pt-PT" sz="2133" dirty="0"/>
              <a:t> </a:t>
            </a:r>
            <a:r>
              <a:rPr lang="pt-PT" sz="2133" dirty="0" err="1"/>
              <a:t>process</a:t>
            </a:r>
            <a:r>
              <a:rPr lang="pt-PT" sz="2133" dirty="0"/>
              <a:t> </a:t>
            </a:r>
            <a:r>
              <a:rPr lang="pt-PT" sz="2133" dirty="0" err="1"/>
              <a:t>text</a:t>
            </a:r>
            <a:r>
              <a:rPr lang="pt-PT" sz="2133" dirty="0"/>
              <a:t> </a:t>
            </a:r>
            <a:r>
              <a:rPr lang="pt-PT" sz="2133" dirty="0" err="1"/>
              <a:t>so</a:t>
            </a:r>
            <a:r>
              <a:rPr lang="pt-PT" sz="2133" dirty="0"/>
              <a:t> </a:t>
            </a:r>
            <a:r>
              <a:rPr lang="pt-PT" sz="2133" dirty="0" err="1"/>
              <a:t>we</a:t>
            </a:r>
            <a:r>
              <a:rPr lang="pt-PT" sz="2133" dirty="0"/>
              <a:t> </a:t>
            </a:r>
            <a:r>
              <a:rPr lang="pt-PT" sz="2133" dirty="0" err="1"/>
              <a:t>need</a:t>
            </a:r>
            <a:r>
              <a:rPr lang="pt-PT" sz="2133" dirty="0"/>
              <a:t> to </a:t>
            </a:r>
            <a:r>
              <a:rPr lang="pt-PT" sz="2133" dirty="0" err="1"/>
              <a:t>find</a:t>
            </a:r>
            <a:r>
              <a:rPr lang="pt-PT" sz="2133" dirty="0"/>
              <a:t> </a:t>
            </a:r>
            <a:r>
              <a:rPr lang="pt-PT" sz="2133" dirty="0" err="1"/>
              <a:t>ways</a:t>
            </a:r>
            <a:r>
              <a:rPr lang="pt-PT" sz="2133" dirty="0"/>
              <a:t> to </a:t>
            </a:r>
            <a:r>
              <a:rPr lang="pt-PT" sz="2133" dirty="0" err="1"/>
              <a:t>connect</a:t>
            </a:r>
            <a:r>
              <a:rPr lang="pt-PT" sz="2133" dirty="0"/>
              <a:t> </a:t>
            </a:r>
            <a:r>
              <a:rPr lang="pt-PT" sz="2133" dirty="0" err="1"/>
              <a:t>them</a:t>
            </a:r>
            <a:r>
              <a:rPr lang="pt-PT" sz="2133" dirty="0"/>
              <a:t> to </a:t>
            </a:r>
            <a:r>
              <a:rPr lang="pt-PT" sz="2133" dirty="0" err="1"/>
              <a:t>all</a:t>
            </a:r>
            <a:r>
              <a:rPr lang="pt-PT" sz="2133" dirty="0"/>
              <a:t> </a:t>
            </a:r>
            <a:r>
              <a:rPr lang="pt-PT" sz="2133" dirty="0" err="1"/>
              <a:t>other</a:t>
            </a:r>
            <a:r>
              <a:rPr lang="pt-PT" sz="2133" dirty="0"/>
              <a:t> </a:t>
            </a:r>
            <a:r>
              <a:rPr lang="pt-PT" sz="2133" dirty="0" err="1"/>
              <a:t>modalities</a:t>
            </a:r>
            <a:r>
              <a:rPr lang="pt-PT" sz="2133" dirty="0"/>
              <a:t> - </a:t>
            </a:r>
            <a:r>
              <a:rPr lang="pt-PT" sz="2133" b="1" dirty="0" err="1"/>
              <a:t>We</a:t>
            </a:r>
            <a:r>
              <a:rPr lang="pt-PT" sz="2133" b="1" dirty="0"/>
              <a:t> </a:t>
            </a:r>
            <a:r>
              <a:rPr lang="pt-PT" sz="2133" b="1" dirty="0" err="1"/>
              <a:t>need</a:t>
            </a:r>
            <a:r>
              <a:rPr lang="pt-PT" sz="2133" b="1" dirty="0"/>
              <a:t> to </a:t>
            </a:r>
            <a:r>
              <a:rPr lang="pt-PT" sz="2133" b="1" dirty="0">
                <a:solidFill>
                  <a:srgbClr val="E69138"/>
                </a:solidFill>
              </a:rPr>
              <a:t>bridge </a:t>
            </a:r>
            <a:r>
              <a:rPr lang="pt-PT" sz="2133" b="1" dirty="0" err="1">
                <a:solidFill>
                  <a:srgbClr val="E69138"/>
                </a:solidFill>
              </a:rPr>
              <a:t>the</a:t>
            </a:r>
            <a:r>
              <a:rPr lang="pt-PT" sz="2133" b="1" dirty="0">
                <a:solidFill>
                  <a:srgbClr val="E69138"/>
                </a:solidFill>
              </a:rPr>
              <a:t> </a:t>
            </a:r>
            <a:r>
              <a:rPr lang="pt-PT" sz="2133" b="1" dirty="0" err="1">
                <a:solidFill>
                  <a:srgbClr val="E69138"/>
                </a:solidFill>
              </a:rPr>
              <a:t>modality</a:t>
            </a:r>
            <a:r>
              <a:rPr lang="pt-PT" sz="2133" b="1" dirty="0">
                <a:solidFill>
                  <a:srgbClr val="E69138"/>
                </a:solidFill>
              </a:rPr>
              <a:t> gap</a:t>
            </a:r>
            <a:r>
              <a:rPr lang="pt-PT" sz="2133" b="1" dirty="0">
                <a:solidFill>
                  <a:schemeClr val="dk1"/>
                </a:solidFill>
              </a:rPr>
              <a:t>!</a:t>
            </a:r>
            <a:endParaRPr sz="2133" b="1" dirty="0">
              <a:solidFill>
                <a:schemeClr val="dk1"/>
              </a:solidFill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702650" y="1293993"/>
            <a:ext cx="10516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How</a:t>
            </a:r>
            <a:r>
              <a:rPr lang="pt-PT" sz="2267" b="1" dirty="0"/>
              <a:t> can </a:t>
            </a:r>
            <a:r>
              <a:rPr lang="pt-PT" sz="2267" b="1" dirty="0" err="1"/>
              <a:t>we</a:t>
            </a:r>
            <a:r>
              <a:rPr lang="pt-PT" sz="2267" b="1" dirty="0"/>
              <a:t> </a:t>
            </a:r>
            <a:r>
              <a:rPr lang="pt-PT" sz="2267" b="1" dirty="0" err="1"/>
              <a:t>integrate</a:t>
            </a:r>
            <a:r>
              <a:rPr lang="pt-PT" sz="2267" b="1" dirty="0"/>
              <a:t> </a:t>
            </a:r>
            <a:r>
              <a:rPr lang="pt-PT" sz="2267" b="1" dirty="0" err="1"/>
              <a:t>different</a:t>
            </a:r>
            <a:r>
              <a:rPr lang="pt-PT" sz="2267" b="1" dirty="0"/>
              <a:t> </a:t>
            </a:r>
            <a:r>
              <a:rPr lang="pt-PT" sz="2267" b="1" dirty="0" err="1"/>
              <a:t>modalities</a:t>
            </a:r>
            <a:r>
              <a:rPr lang="pt-PT" sz="2267" b="1" dirty="0"/>
              <a:t> </a:t>
            </a:r>
            <a:r>
              <a:rPr lang="pt-PT" sz="2267" b="1" dirty="0" err="1"/>
              <a:t>with</a:t>
            </a:r>
            <a:r>
              <a:rPr lang="pt-PT" sz="2267" b="1" dirty="0"/>
              <a:t> a </a:t>
            </a:r>
            <a:r>
              <a:rPr lang="pt-PT" sz="2267" b="1" dirty="0" err="1">
                <a:solidFill>
                  <a:srgbClr val="E69138"/>
                </a:solidFill>
              </a:rPr>
              <a:t>pre-trained</a:t>
            </a:r>
            <a:r>
              <a:rPr lang="pt-PT" sz="2267" b="1" dirty="0">
                <a:solidFill>
                  <a:srgbClr val="E69138"/>
                </a:solidFill>
              </a:rPr>
              <a:t> LLM</a:t>
            </a:r>
            <a:r>
              <a:rPr lang="pt-PT" sz="2267" b="1" dirty="0"/>
              <a:t>?</a:t>
            </a:r>
            <a:endParaRPr sz="2267" b="1" dirty="0"/>
          </a:p>
        </p:txBody>
      </p:sp>
      <p:sp>
        <p:nvSpPr>
          <p:cNvPr id="250" name="Google Shape;250;p24"/>
          <p:cNvSpPr/>
          <p:nvPr/>
        </p:nvSpPr>
        <p:spPr>
          <a:xfrm>
            <a:off x="6620150" y="3311793"/>
            <a:ext cx="4117600" cy="757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/>
              <a:t>Learnable Connectors</a:t>
            </a:r>
            <a:endParaRPr sz="2133" b="1"/>
          </a:p>
        </p:txBody>
      </p:sp>
      <p:sp>
        <p:nvSpPr>
          <p:cNvPr id="251" name="Google Shape;251;p24"/>
          <p:cNvSpPr/>
          <p:nvPr/>
        </p:nvSpPr>
        <p:spPr>
          <a:xfrm>
            <a:off x="6620150" y="4445408"/>
            <a:ext cx="4117600" cy="7572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pt-PT" sz="2133" b="1">
                <a:solidFill>
                  <a:schemeClr val="lt1"/>
                </a:solidFill>
              </a:rPr>
              <a:t>Expert Models</a:t>
            </a:r>
            <a:endParaRPr sz="2133" b="1">
              <a:solidFill>
                <a:schemeClr val="lt1"/>
              </a:solidFill>
            </a:endParaRPr>
          </a:p>
        </p:txBody>
      </p: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E7F79C70-68D0-60DE-31DD-0AA0E9EB53C3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8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subTitle" idx="1"/>
          </p:nvPr>
        </p:nvSpPr>
        <p:spPr>
          <a:xfrm>
            <a:off x="678900" y="432400"/>
            <a:ext cx="11360800" cy="10568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indent="0" algn="l">
              <a:spcBef>
                <a:spcPts val="0"/>
              </a:spcBef>
            </a:pP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Bridging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the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b="1" dirty="0" err="1">
                <a:solidFill>
                  <a:schemeClr val="tx1"/>
                </a:solidFill>
                <a:latin typeface="Playfair Display" pitchFamily="2" charset="77"/>
              </a:rPr>
              <a:t>Modality</a:t>
            </a:r>
            <a:r>
              <a:rPr lang="pt-PT" sz="3200" b="1" dirty="0">
                <a:solidFill>
                  <a:schemeClr val="tx1"/>
                </a:solidFill>
                <a:latin typeface="Playfair Display" pitchFamily="2" charset="77"/>
              </a:rPr>
              <a:t> Gap: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Learnable</a:t>
            </a:r>
            <a:r>
              <a:rPr lang="pt-PT" sz="3200" dirty="0">
                <a:solidFill>
                  <a:schemeClr val="tx1"/>
                </a:solidFill>
                <a:latin typeface="Playfair Display" pitchFamily="2" charset="77"/>
              </a:rPr>
              <a:t> </a:t>
            </a:r>
            <a:r>
              <a:rPr lang="pt-PT" sz="3200" dirty="0" err="1">
                <a:solidFill>
                  <a:schemeClr val="tx1"/>
                </a:solidFill>
                <a:latin typeface="Playfair Display" pitchFamily="2" charset="77"/>
              </a:rPr>
              <a:t>Connectors</a:t>
            </a:r>
            <a:endParaRPr dirty="0">
              <a:solidFill>
                <a:schemeClr val="tx1"/>
              </a:solidFill>
              <a:latin typeface="Playfair Display" pitchFamily="2" charset="77"/>
            </a:endParaRPr>
          </a:p>
        </p:txBody>
      </p:sp>
      <p:sp>
        <p:nvSpPr>
          <p:cNvPr id="259" name="Google Shape;259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algn="ctr"/>
            <a:fld id="{00000000-1234-1234-1234-123412341234}" type="slidenum">
              <a:rPr lang="pt-PT" sz="2400" b="1">
                <a:solidFill>
                  <a:schemeClr val="lt1"/>
                </a:solidFill>
              </a:rPr>
              <a:pPr algn="ctr"/>
              <a:t>9</a:t>
            </a:fld>
            <a:endParaRPr sz="2400" b="1">
              <a:solidFill>
                <a:schemeClr val="lt1"/>
              </a:solidFill>
            </a:endParaRPr>
          </a:p>
        </p:txBody>
      </p:sp>
      <p:sp>
        <p:nvSpPr>
          <p:cNvPr id="260" name="Google Shape;260;p25"/>
          <p:cNvSpPr txBox="1"/>
          <p:nvPr/>
        </p:nvSpPr>
        <p:spPr>
          <a:xfrm>
            <a:off x="938150" y="2499014"/>
            <a:ext cx="10257549" cy="6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133" dirty="0" err="1"/>
              <a:t>Based</a:t>
            </a:r>
            <a:r>
              <a:rPr lang="pt-PT" sz="2133" dirty="0"/>
              <a:t> </a:t>
            </a:r>
            <a:r>
              <a:rPr lang="pt-PT" sz="2133" dirty="0" err="1"/>
              <a:t>on</a:t>
            </a:r>
            <a:r>
              <a:rPr lang="pt-PT" sz="2133" dirty="0"/>
              <a:t> </a:t>
            </a:r>
            <a:r>
              <a:rPr lang="pt-PT" sz="2133" b="1" dirty="0" err="1"/>
              <a:t>how</a:t>
            </a:r>
            <a:r>
              <a:rPr lang="pt-PT" sz="2133" b="1" dirty="0"/>
              <a:t> </a:t>
            </a:r>
            <a:r>
              <a:rPr lang="pt-PT" sz="2133" dirty="0"/>
              <a:t>multimodal </a:t>
            </a:r>
            <a:r>
              <a:rPr lang="pt-PT" sz="2133" dirty="0" err="1"/>
              <a:t>information</a:t>
            </a:r>
            <a:r>
              <a:rPr lang="pt-PT" sz="2133" dirty="0"/>
              <a:t> </a:t>
            </a:r>
            <a:r>
              <a:rPr lang="pt-PT" sz="2133" dirty="0" err="1"/>
              <a:t>is</a:t>
            </a:r>
            <a:r>
              <a:rPr lang="pt-PT" sz="2133" dirty="0"/>
              <a:t> </a:t>
            </a:r>
            <a:r>
              <a:rPr lang="pt-PT" sz="2133" b="1" dirty="0" err="1"/>
              <a:t>fused</a:t>
            </a:r>
            <a:r>
              <a:rPr lang="pt-PT" sz="2133" dirty="0"/>
              <a:t>, </a:t>
            </a:r>
            <a:r>
              <a:rPr lang="pt-PT" sz="2133" dirty="0" err="1"/>
              <a:t>connectors</a:t>
            </a:r>
            <a:r>
              <a:rPr lang="pt-PT" sz="2133" dirty="0"/>
              <a:t> can </a:t>
            </a:r>
            <a:r>
              <a:rPr lang="pt-PT" sz="2133" dirty="0" err="1"/>
              <a:t>be</a:t>
            </a:r>
            <a:r>
              <a:rPr lang="pt-PT" sz="2133" dirty="0"/>
              <a:t> </a:t>
            </a:r>
            <a:r>
              <a:rPr lang="pt-PT" sz="2133" dirty="0" err="1"/>
              <a:t>implemented</a:t>
            </a:r>
            <a:r>
              <a:rPr lang="pt-PT" sz="2133" dirty="0"/>
              <a:t> </a:t>
            </a:r>
            <a:r>
              <a:rPr lang="pt-PT" sz="2133" dirty="0" err="1"/>
              <a:t>at</a:t>
            </a:r>
            <a:r>
              <a:rPr lang="pt-PT" sz="2133" dirty="0"/>
              <a:t>:</a:t>
            </a:r>
            <a:endParaRPr sz="2133" dirty="0"/>
          </a:p>
        </p:txBody>
      </p:sp>
      <p:sp>
        <p:nvSpPr>
          <p:cNvPr id="261" name="Google Shape;261;p25"/>
          <p:cNvSpPr txBox="1"/>
          <p:nvPr/>
        </p:nvSpPr>
        <p:spPr>
          <a:xfrm>
            <a:off x="678900" y="1460247"/>
            <a:ext cx="10516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pt-PT" sz="2267" b="1" dirty="0" err="1"/>
              <a:t>Goal</a:t>
            </a:r>
            <a:r>
              <a:rPr lang="pt-PT" sz="2267" b="1" dirty="0"/>
              <a:t>: </a:t>
            </a:r>
            <a:r>
              <a:rPr lang="pt-PT" sz="2267" dirty="0" err="1"/>
              <a:t>Adapt</a:t>
            </a:r>
            <a:r>
              <a:rPr lang="pt-PT" sz="2267" dirty="0"/>
              <a:t> </a:t>
            </a:r>
            <a:r>
              <a:rPr lang="pt-PT" sz="2267" b="1" dirty="0">
                <a:solidFill>
                  <a:srgbClr val="E69138"/>
                </a:solidFill>
              </a:rPr>
              <a:t>non-</a:t>
            </a:r>
            <a:r>
              <a:rPr lang="pt-PT" sz="2267" b="1" dirty="0" err="1">
                <a:solidFill>
                  <a:srgbClr val="E69138"/>
                </a:solidFill>
              </a:rPr>
              <a:t>text</a:t>
            </a:r>
            <a:r>
              <a:rPr lang="pt-PT" sz="2267" b="1" dirty="0"/>
              <a:t> </a:t>
            </a:r>
            <a:r>
              <a:rPr lang="pt-PT" sz="2267" dirty="0" err="1"/>
              <a:t>modalities</a:t>
            </a:r>
            <a:r>
              <a:rPr lang="pt-PT" sz="2267" dirty="0"/>
              <a:t> </a:t>
            </a:r>
            <a:r>
              <a:rPr lang="pt-PT" sz="2267" dirty="0" err="1"/>
              <a:t>by</a:t>
            </a:r>
            <a:r>
              <a:rPr lang="pt-PT" sz="2267" dirty="0"/>
              <a:t> </a:t>
            </a:r>
            <a:r>
              <a:rPr lang="pt-PT" sz="2267" dirty="0" err="1"/>
              <a:t>projecting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</a:t>
            </a:r>
            <a:r>
              <a:rPr lang="pt-PT" sz="2267" dirty="0" err="1"/>
              <a:t>information</a:t>
            </a:r>
            <a:r>
              <a:rPr lang="pt-PT" sz="2267" dirty="0"/>
              <a:t> </a:t>
            </a:r>
            <a:r>
              <a:rPr lang="pt-PT" sz="2267" dirty="0" err="1"/>
              <a:t>into</a:t>
            </a:r>
            <a:r>
              <a:rPr lang="pt-PT" sz="2267" dirty="0"/>
              <a:t> a </a:t>
            </a:r>
            <a:r>
              <a:rPr lang="pt-PT" sz="2267" dirty="0" err="1"/>
              <a:t>space</a:t>
            </a:r>
            <a:r>
              <a:rPr lang="pt-PT" sz="2267" dirty="0"/>
              <a:t> </a:t>
            </a:r>
            <a:r>
              <a:rPr lang="pt-PT" sz="2267" dirty="0" err="1"/>
              <a:t>the</a:t>
            </a:r>
            <a:r>
              <a:rPr lang="pt-PT" sz="2267" dirty="0"/>
              <a:t> LLM can </a:t>
            </a:r>
            <a:r>
              <a:rPr lang="pt-PT" sz="2267" dirty="0" err="1"/>
              <a:t>understand</a:t>
            </a:r>
            <a:r>
              <a:rPr lang="pt-PT" sz="2267" dirty="0"/>
              <a:t> </a:t>
            </a:r>
            <a:r>
              <a:rPr lang="pt-PT" sz="2267" dirty="0" err="1"/>
              <a:t>and</a:t>
            </a:r>
            <a:r>
              <a:rPr lang="pt-PT" sz="2267" dirty="0"/>
              <a:t> use.</a:t>
            </a:r>
            <a:endParaRPr sz="2267" dirty="0"/>
          </a:p>
        </p:txBody>
      </p:sp>
      <p:grpSp>
        <p:nvGrpSpPr>
          <p:cNvPr id="262" name="Google Shape;262;p25"/>
          <p:cNvGrpSpPr/>
          <p:nvPr/>
        </p:nvGrpSpPr>
        <p:grpSpPr>
          <a:xfrm>
            <a:off x="1561307" y="3463316"/>
            <a:ext cx="5029502" cy="2074755"/>
            <a:chOff x="1304575" y="2811240"/>
            <a:chExt cx="3439500" cy="1556066"/>
          </a:xfrm>
        </p:grpSpPr>
        <p:sp>
          <p:nvSpPr>
            <p:cNvPr id="263" name="Google Shape;263;p25"/>
            <p:cNvSpPr/>
            <p:nvPr/>
          </p:nvSpPr>
          <p:spPr>
            <a:xfrm>
              <a:off x="1711375" y="2811240"/>
              <a:ext cx="2625900" cy="5394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133" b="1" dirty="0" err="1"/>
                <a:t>Token-Level</a:t>
              </a:r>
              <a:endParaRPr sz="2133" b="1" dirty="0"/>
            </a:p>
          </p:txBody>
        </p:sp>
        <p:sp>
          <p:nvSpPr>
            <p:cNvPr id="264" name="Google Shape;264;p25"/>
            <p:cNvSpPr txBox="1"/>
            <p:nvPr/>
          </p:nvSpPr>
          <p:spPr>
            <a:xfrm>
              <a:off x="1304575" y="3444150"/>
              <a:ext cx="3439500" cy="923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pt-PT" sz="2133" dirty="0" err="1"/>
                <a:t>Encoder</a:t>
              </a:r>
              <a:r>
                <a:rPr lang="pt-PT" sz="2133" dirty="0"/>
                <a:t> outputs are </a:t>
              </a:r>
              <a:r>
                <a:rPr lang="pt-PT" sz="2133" dirty="0" err="1"/>
                <a:t>transformed</a:t>
              </a:r>
              <a:r>
                <a:rPr lang="pt-PT" sz="2133" dirty="0"/>
                <a:t> </a:t>
              </a:r>
              <a:r>
                <a:rPr lang="pt-PT" sz="2133" dirty="0" err="1"/>
                <a:t>into</a:t>
              </a:r>
              <a:r>
                <a:rPr lang="pt-PT" sz="2133" dirty="0"/>
                <a:t> </a:t>
              </a:r>
              <a:r>
                <a:rPr lang="pt-PT" sz="2133" dirty="0" err="1"/>
                <a:t>tokens</a:t>
              </a:r>
              <a:r>
                <a:rPr lang="pt-PT" sz="2133" dirty="0"/>
                <a:t> </a:t>
              </a:r>
              <a:r>
                <a:rPr lang="pt-PT" sz="2133" dirty="0" err="1"/>
                <a:t>and</a:t>
              </a:r>
              <a:r>
                <a:rPr lang="pt-PT" sz="2133" dirty="0"/>
                <a:t> </a:t>
              </a:r>
              <a:r>
                <a:rPr lang="pt-PT" sz="2133" b="1" dirty="0" err="1">
                  <a:solidFill>
                    <a:srgbClr val="E69138"/>
                  </a:solidFill>
                </a:rPr>
                <a:t>concatenated</a:t>
              </a:r>
              <a:r>
                <a:rPr lang="pt-PT" sz="2133" dirty="0"/>
                <a:t> </a:t>
              </a:r>
              <a:r>
                <a:rPr lang="pt-PT" sz="2133" dirty="0" err="1"/>
                <a:t>with</a:t>
              </a:r>
              <a:r>
                <a:rPr lang="pt-PT" sz="2133" dirty="0"/>
                <a:t> </a:t>
              </a:r>
              <a:r>
                <a:rPr lang="pt-PT" sz="2133" dirty="0" err="1"/>
                <a:t>text</a:t>
              </a:r>
              <a:r>
                <a:rPr lang="pt-PT" sz="2133" dirty="0"/>
                <a:t> </a:t>
              </a:r>
              <a:r>
                <a:rPr lang="pt-PT" sz="2133" dirty="0" err="1"/>
                <a:t>tokens</a:t>
              </a:r>
              <a:r>
                <a:rPr lang="pt-PT" sz="2133" dirty="0"/>
                <a:t> </a:t>
              </a:r>
              <a:r>
                <a:rPr lang="pt-PT" sz="2133" dirty="0" err="1"/>
                <a:t>before</a:t>
              </a:r>
              <a:r>
                <a:rPr lang="pt-PT" sz="2133" dirty="0"/>
                <a:t> </a:t>
              </a:r>
              <a:r>
                <a:rPr lang="pt-PT" sz="2133" dirty="0" err="1"/>
                <a:t>being</a:t>
              </a:r>
              <a:r>
                <a:rPr lang="pt-PT" sz="2133" dirty="0"/>
                <a:t> </a:t>
              </a:r>
              <a:r>
                <a:rPr lang="pt-PT" sz="2133" dirty="0" err="1"/>
                <a:t>sent</a:t>
              </a:r>
              <a:r>
                <a:rPr lang="pt-PT" sz="2133" dirty="0"/>
                <a:t> </a:t>
              </a:r>
              <a:r>
                <a:rPr lang="pt-PT" sz="2133" dirty="0" err="1"/>
                <a:t>into</a:t>
              </a:r>
              <a:r>
                <a:rPr lang="pt-PT" sz="2133" dirty="0"/>
                <a:t> </a:t>
              </a:r>
              <a:r>
                <a:rPr lang="pt-PT" sz="2133" dirty="0" err="1"/>
                <a:t>LLMs</a:t>
              </a:r>
              <a:r>
                <a:rPr lang="pt-PT" sz="2133" dirty="0"/>
                <a:t>.</a:t>
              </a:r>
              <a:endParaRPr sz="2133" dirty="0"/>
            </a:p>
          </p:txBody>
        </p:sp>
      </p:grpSp>
      <p:grpSp>
        <p:nvGrpSpPr>
          <p:cNvPr id="265" name="Google Shape;265;p25"/>
          <p:cNvGrpSpPr/>
          <p:nvPr/>
        </p:nvGrpSpPr>
        <p:grpSpPr>
          <a:xfrm>
            <a:off x="6772311" y="3463314"/>
            <a:ext cx="3735200" cy="2074754"/>
            <a:chOff x="5338355" y="2811240"/>
            <a:chExt cx="2801400" cy="1556066"/>
          </a:xfrm>
        </p:grpSpPr>
        <p:sp>
          <p:nvSpPr>
            <p:cNvPr id="266" name="Google Shape;266;p25"/>
            <p:cNvSpPr/>
            <p:nvPr/>
          </p:nvSpPr>
          <p:spPr>
            <a:xfrm>
              <a:off x="5426096" y="2811240"/>
              <a:ext cx="2625900" cy="53940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 cap="flat" cmpd="sng">
              <a:solidFill>
                <a:srgbClr val="9FC5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pt-PT" sz="2133" b="1"/>
                <a:t>Feature-Level</a:t>
              </a:r>
              <a:endParaRPr sz="2133" b="1"/>
            </a:p>
          </p:txBody>
        </p:sp>
        <p:sp>
          <p:nvSpPr>
            <p:cNvPr id="267" name="Google Shape;267;p25"/>
            <p:cNvSpPr txBox="1"/>
            <p:nvPr/>
          </p:nvSpPr>
          <p:spPr>
            <a:xfrm>
              <a:off x="5338355" y="3444150"/>
              <a:ext cx="2801400" cy="923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algn="ctr"/>
              <a:r>
                <a:rPr lang="pt-PT" sz="2133" dirty="0" err="1"/>
                <a:t>Inserts</a:t>
              </a:r>
              <a:r>
                <a:rPr lang="pt-PT" sz="2133" dirty="0"/>
                <a:t> </a:t>
              </a:r>
              <a:r>
                <a:rPr lang="pt-PT" sz="2133" b="1" dirty="0">
                  <a:solidFill>
                    <a:srgbClr val="E69138"/>
                  </a:solidFill>
                </a:rPr>
                <a:t>extra modules </a:t>
              </a:r>
              <a:r>
                <a:rPr lang="pt-PT" sz="2133" dirty="0" err="1"/>
                <a:t>that</a:t>
              </a:r>
              <a:r>
                <a:rPr lang="pt-PT" sz="2133" dirty="0"/>
                <a:t> </a:t>
              </a:r>
              <a:r>
                <a:rPr lang="pt-PT" sz="2133" dirty="0" err="1"/>
                <a:t>enable</a:t>
              </a:r>
              <a:r>
                <a:rPr lang="pt-PT" sz="2133" dirty="0"/>
                <a:t> </a:t>
              </a:r>
              <a:r>
                <a:rPr lang="pt-PT" sz="2133" dirty="0" err="1"/>
                <a:t>deep</a:t>
              </a:r>
              <a:r>
                <a:rPr lang="pt-PT" sz="2133" dirty="0"/>
                <a:t> </a:t>
              </a:r>
              <a:r>
                <a:rPr lang="pt-PT" sz="2133" dirty="0" err="1"/>
                <a:t>interaction</a:t>
              </a:r>
              <a:r>
                <a:rPr lang="pt-PT" sz="2133" dirty="0"/>
                <a:t> </a:t>
              </a:r>
              <a:r>
                <a:rPr lang="pt-PT" sz="2133" dirty="0" err="1"/>
                <a:t>between</a:t>
              </a:r>
              <a:r>
                <a:rPr lang="pt-PT" sz="2133" dirty="0"/>
                <a:t> </a:t>
              </a:r>
              <a:r>
                <a:rPr lang="pt-PT" sz="2133" dirty="0" err="1"/>
                <a:t>modalities</a:t>
              </a:r>
              <a:r>
                <a:rPr lang="pt-PT" sz="2133" dirty="0"/>
                <a:t>.</a:t>
              </a:r>
              <a:endParaRPr sz="2133" dirty="0"/>
            </a:p>
          </p:txBody>
        </p:sp>
      </p:grpSp>
      <p:sp>
        <p:nvSpPr>
          <p:cNvPr id="2" name="Google Shape;94;p3">
            <a:extLst>
              <a:ext uri="{FF2B5EF4-FFF2-40B4-BE49-F238E27FC236}">
                <a16:creationId xmlns:a16="http://schemas.microsoft.com/office/drawing/2014/main" id="{7F838FF3-88A1-09CA-D4D2-88D709F6A1D9}"/>
              </a:ext>
            </a:extLst>
          </p:cNvPr>
          <p:cNvSpPr txBox="1">
            <a:spLocks/>
          </p:cNvSpPr>
          <p:nvPr/>
        </p:nvSpPr>
        <p:spPr>
          <a:xfrm>
            <a:off x="11157650" y="6356350"/>
            <a:ext cx="7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</a:pPr>
            <a:fld id="{00000000-1234-1234-1234-123412341234}" type="slidenum">
              <a:rPr lang="en-US" sz="2300" smtClean="0">
                <a:latin typeface="Playfair Display"/>
                <a:ea typeface="Playfair Display"/>
                <a:cs typeface="Playfair Display"/>
                <a:sym typeface="Playfair Display"/>
              </a:rPr>
              <a:pPr>
                <a:lnSpc>
                  <a:spcPct val="90000"/>
                </a:lnSpc>
              </a:pPr>
              <a:t>9</a:t>
            </a:fld>
            <a:endParaRPr lang="en-US" sz="23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2338</Words>
  <Application>Microsoft Macintosh PowerPoint</Application>
  <PresentationFormat>Widescreen</PresentationFormat>
  <Paragraphs>420</Paragraphs>
  <Slides>47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Playfair Display</vt:lpstr>
      <vt:lpstr>Open Sans</vt:lpstr>
      <vt:lpstr>Arial</vt:lpstr>
      <vt:lpstr>Calibri</vt:lpstr>
      <vt:lpstr>Tema do Office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Many Extensions over LLaVA and Similar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Time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Frontier</vt:lpstr>
      <vt:lpstr>Exercise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Beatriz Roberto</dc:creator>
  <cp:lastModifiedBy>Bruno Emanuel da Graça Martins</cp:lastModifiedBy>
  <cp:revision>31</cp:revision>
  <dcterms:created xsi:type="dcterms:W3CDTF">2021-05-12T11:20:31Z</dcterms:created>
  <dcterms:modified xsi:type="dcterms:W3CDTF">2026-01-30T05:52:02Z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0x0101001E7B18D6276B0C438968DF860AE9E3C9</vt:lpwstr>
  </property>
  <property fmtid="{D5CDD505-2E9C-101B-9397-08002B2CF9AE}" pid="3" name="MediaServiceImageTags">
    <vt:lpwstr/>
  </property>
</Properties>
</file>